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Lst>
  <p:notesMasterIdLst>
    <p:notesMasterId r:id="rId19"/>
  </p:notesMasterIdLst>
  <p:handoutMasterIdLst>
    <p:handoutMasterId r:id="rId20"/>
  </p:handoutMasterIdLst>
  <p:sldIdLst>
    <p:sldId id="529" r:id="rId2"/>
    <p:sldId id="260" r:id="rId3"/>
    <p:sldId id="323" r:id="rId4"/>
    <p:sldId id="484" r:id="rId5"/>
    <p:sldId id="530" r:id="rId6"/>
    <p:sldId id="510" r:id="rId7"/>
    <p:sldId id="509" r:id="rId8"/>
    <p:sldId id="506" r:id="rId9"/>
    <p:sldId id="511" r:id="rId10"/>
    <p:sldId id="512" r:id="rId11"/>
    <p:sldId id="513" r:id="rId12"/>
    <p:sldId id="514" r:id="rId13"/>
    <p:sldId id="515" r:id="rId14"/>
    <p:sldId id="516" r:id="rId15"/>
    <p:sldId id="517" r:id="rId16"/>
    <p:sldId id="468" r:id="rId17"/>
    <p:sldId id="402" r:id="rId18"/>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AA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91" autoAdjust="0"/>
    <p:restoredTop sz="94035" autoAdjust="0"/>
  </p:normalViewPr>
  <p:slideViewPr>
    <p:cSldViewPr>
      <p:cViewPr varScale="1">
        <p:scale>
          <a:sx n="104" d="100"/>
          <a:sy n="104" d="100"/>
        </p:scale>
        <p:origin x="1968" y="102"/>
      </p:cViewPr>
      <p:guideLst>
        <p:guide orient="horz" pos="2160"/>
        <p:guide pos="2880"/>
      </p:guideLst>
    </p:cSldViewPr>
  </p:slideViewPr>
  <p:outlineViewPr>
    <p:cViewPr>
      <p:scale>
        <a:sx n="33" d="100"/>
        <a:sy n="33" d="100"/>
      </p:scale>
      <p:origin x="36" y="125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252" y="-102"/>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37" tIns="46219" rIns="92437" bIns="46219" rtlCol="0"/>
          <a:lstStyle>
            <a:lvl1pPr algn="l">
              <a:defRPr sz="1200"/>
            </a:lvl1pPr>
          </a:lstStyle>
          <a:p>
            <a:endParaRPr lang="en-US" dirty="0"/>
          </a:p>
        </p:txBody>
      </p:sp>
      <p:sp>
        <p:nvSpPr>
          <p:cNvPr id="3" name="Date Placeholder 2"/>
          <p:cNvSpPr>
            <a:spLocks noGrp="1"/>
          </p:cNvSpPr>
          <p:nvPr>
            <p:ph type="dt" sz="quarter" idx="1"/>
          </p:nvPr>
        </p:nvSpPr>
        <p:spPr>
          <a:xfrm>
            <a:off x="3898101" y="0"/>
            <a:ext cx="2982119" cy="464820"/>
          </a:xfrm>
          <a:prstGeom prst="rect">
            <a:avLst/>
          </a:prstGeom>
        </p:spPr>
        <p:txBody>
          <a:bodyPr vert="horz" lIns="92437" tIns="46219" rIns="92437" bIns="46219" rtlCol="0"/>
          <a:lstStyle>
            <a:lvl1pPr algn="r">
              <a:defRPr sz="1200"/>
            </a:lvl1pPr>
          </a:lstStyle>
          <a:p>
            <a:fld id="{4795BE4F-7B6E-486A-BE1F-58CC90FC25AC}" type="datetimeFigureOut">
              <a:rPr lang="en-US" smtClean="0"/>
              <a:pPr/>
              <a:t>9/24/2018</a:t>
            </a:fld>
            <a:endParaRPr lang="en-US" dirty="0"/>
          </a:p>
        </p:txBody>
      </p:sp>
      <p:sp>
        <p:nvSpPr>
          <p:cNvPr id="4" name="Footer Placeholder 3"/>
          <p:cNvSpPr>
            <a:spLocks noGrp="1"/>
          </p:cNvSpPr>
          <p:nvPr>
            <p:ph type="ftr" sz="quarter" idx="2"/>
          </p:nvPr>
        </p:nvSpPr>
        <p:spPr>
          <a:xfrm>
            <a:off x="0" y="8829967"/>
            <a:ext cx="2982119" cy="464820"/>
          </a:xfrm>
          <a:prstGeom prst="rect">
            <a:avLst/>
          </a:prstGeom>
        </p:spPr>
        <p:txBody>
          <a:bodyPr vert="horz" lIns="92437" tIns="46219" rIns="92437" bIns="4621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8101" y="8829967"/>
            <a:ext cx="2982119" cy="464820"/>
          </a:xfrm>
          <a:prstGeom prst="rect">
            <a:avLst/>
          </a:prstGeom>
        </p:spPr>
        <p:txBody>
          <a:bodyPr vert="horz" lIns="92437" tIns="46219" rIns="92437" bIns="46219" rtlCol="0" anchor="b"/>
          <a:lstStyle>
            <a:lvl1pPr algn="r">
              <a:defRPr sz="1200"/>
            </a:lvl1pPr>
          </a:lstStyle>
          <a:p>
            <a:fld id="{EC29AFF3-EC1A-4252-8F85-B1D31A507485}" type="slidenum">
              <a:rPr lang="en-US" smtClean="0"/>
              <a:pPr/>
              <a:t>‹#›</a:t>
            </a:fld>
            <a:endParaRPr lang="en-US" dirty="0"/>
          </a:p>
        </p:txBody>
      </p:sp>
    </p:spTree>
    <p:extLst>
      <p:ext uri="{BB962C8B-B14F-4D97-AF65-F5344CB8AC3E}">
        <p14:creationId xmlns:p14="http://schemas.microsoft.com/office/powerpoint/2010/main" val="3463683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37" tIns="46219" rIns="92437" bIns="46219" rtlCol="0"/>
          <a:lstStyle>
            <a:lvl1pPr algn="l">
              <a:defRPr sz="1200"/>
            </a:lvl1pPr>
          </a:lstStyle>
          <a:p>
            <a:endParaRPr lang="en-US" dirty="0"/>
          </a:p>
        </p:txBody>
      </p:sp>
      <p:sp>
        <p:nvSpPr>
          <p:cNvPr id="3" name="Date Placeholder 2"/>
          <p:cNvSpPr>
            <a:spLocks noGrp="1"/>
          </p:cNvSpPr>
          <p:nvPr>
            <p:ph type="dt" idx="1"/>
          </p:nvPr>
        </p:nvSpPr>
        <p:spPr>
          <a:xfrm>
            <a:off x="3898101" y="0"/>
            <a:ext cx="2982119" cy="464820"/>
          </a:xfrm>
          <a:prstGeom prst="rect">
            <a:avLst/>
          </a:prstGeom>
        </p:spPr>
        <p:txBody>
          <a:bodyPr vert="horz" lIns="92437" tIns="46219" rIns="92437" bIns="46219" rtlCol="0"/>
          <a:lstStyle>
            <a:lvl1pPr algn="r">
              <a:defRPr sz="1200"/>
            </a:lvl1pPr>
          </a:lstStyle>
          <a:p>
            <a:fld id="{A76322F0-CF15-4774-9258-601FEB8AE1BC}" type="datetimeFigureOut">
              <a:rPr lang="en-US" smtClean="0"/>
              <a:pPr/>
              <a:t>9/24/2018</a:t>
            </a:fld>
            <a:endParaRPr lang="en-US" dirty="0"/>
          </a:p>
        </p:txBody>
      </p:sp>
      <p:sp>
        <p:nvSpPr>
          <p:cNvPr id="4" name="Slide Image Placeholder 3"/>
          <p:cNvSpPr>
            <a:spLocks noGrp="1" noRot="1" noChangeAspect="1"/>
          </p:cNvSpPr>
          <p:nvPr>
            <p:ph type="sldImg" idx="2"/>
          </p:nvPr>
        </p:nvSpPr>
        <p:spPr>
          <a:xfrm>
            <a:off x="1117600" y="698500"/>
            <a:ext cx="4646613" cy="3486150"/>
          </a:xfrm>
          <a:prstGeom prst="rect">
            <a:avLst/>
          </a:prstGeom>
          <a:noFill/>
          <a:ln w="12700">
            <a:solidFill>
              <a:prstClr val="black"/>
            </a:solidFill>
          </a:ln>
        </p:spPr>
        <p:txBody>
          <a:bodyPr vert="horz" lIns="92437" tIns="46219" rIns="92437" bIns="46219"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37" tIns="46219" rIns="92437" bIns="462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4820"/>
          </a:xfrm>
          <a:prstGeom prst="rect">
            <a:avLst/>
          </a:prstGeom>
        </p:spPr>
        <p:txBody>
          <a:bodyPr vert="horz" lIns="92437" tIns="46219" rIns="92437" bIns="4621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1" y="8829967"/>
            <a:ext cx="2982119" cy="464820"/>
          </a:xfrm>
          <a:prstGeom prst="rect">
            <a:avLst/>
          </a:prstGeom>
        </p:spPr>
        <p:txBody>
          <a:bodyPr vert="horz" lIns="92437" tIns="46219" rIns="92437" bIns="46219" rtlCol="0" anchor="b"/>
          <a:lstStyle>
            <a:lvl1pPr algn="r">
              <a:defRPr sz="1200"/>
            </a:lvl1pPr>
          </a:lstStyle>
          <a:p>
            <a:fld id="{6DBBE8A8-08FA-4FAD-8582-5A28A4765669}" type="slidenum">
              <a:rPr lang="en-US" smtClean="0"/>
              <a:pPr/>
              <a:t>‹#›</a:t>
            </a:fld>
            <a:endParaRPr lang="en-US" dirty="0"/>
          </a:p>
        </p:txBody>
      </p:sp>
    </p:spTree>
    <p:extLst>
      <p:ext uri="{BB962C8B-B14F-4D97-AF65-F5344CB8AC3E}">
        <p14:creationId xmlns:p14="http://schemas.microsoft.com/office/powerpoint/2010/main" val="3267486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DBBE8A8-08FA-4FAD-8582-5A28A4765669}" type="slidenum">
              <a:rPr lang="en-US" smtClean="0"/>
              <a:pPr/>
              <a:t>2</a:t>
            </a:fld>
            <a:endParaRPr lang="en-US" dirty="0"/>
          </a:p>
        </p:txBody>
      </p:sp>
    </p:spTree>
    <p:extLst>
      <p:ext uri="{BB962C8B-B14F-4D97-AF65-F5344CB8AC3E}">
        <p14:creationId xmlns:p14="http://schemas.microsoft.com/office/powerpoint/2010/main" val="1054462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BBE8A8-08FA-4FAD-8582-5A28A4765669}" type="slidenum">
              <a:rPr lang="en-US" smtClean="0"/>
              <a:pPr/>
              <a:t>4</a:t>
            </a:fld>
            <a:endParaRPr lang="en-US" dirty="0"/>
          </a:p>
        </p:txBody>
      </p:sp>
    </p:spTree>
    <p:extLst>
      <p:ext uri="{BB962C8B-B14F-4D97-AF65-F5344CB8AC3E}">
        <p14:creationId xmlns:p14="http://schemas.microsoft.com/office/powerpoint/2010/main" val="3766061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BBE8A8-08FA-4FAD-8582-5A28A4765669}" type="slidenum">
              <a:rPr lang="en-US" smtClean="0"/>
              <a:pPr/>
              <a:t>6</a:t>
            </a:fld>
            <a:endParaRPr lang="en-US" dirty="0"/>
          </a:p>
        </p:txBody>
      </p:sp>
    </p:spTree>
    <p:extLst>
      <p:ext uri="{BB962C8B-B14F-4D97-AF65-F5344CB8AC3E}">
        <p14:creationId xmlns:p14="http://schemas.microsoft.com/office/powerpoint/2010/main" val="1009204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BBE8A8-08FA-4FAD-8582-5A28A4765669}" type="slidenum">
              <a:rPr lang="en-US" smtClean="0"/>
              <a:pPr/>
              <a:t>7</a:t>
            </a:fld>
            <a:endParaRPr lang="en-US" dirty="0"/>
          </a:p>
        </p:txBody>
      </p:sp>
    </p:spTree>
    <p:extLst>
      <p:ext uri="{BB962C8B-B14F-4D97-AF65-F5344CB8AC3E}">
        <p14:creationId xmlns:p14="http://schemas.microsoft.com/office/powerpoint/2010/main" val="811775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They will help with</a:t>
            </a:r>
            <a:r>
              <a:rPr lang="en-US" baseline="0" dirty="0"/>
              <a:t> the “white screen” that appears when trying to save a sub-assessment (ex. Non-Cash Benefits, Monthly Income).  You don’t have to watch both but one is a temporary and the other is a permanent fix.  Roll back tutorial will show how to prevent Windows from updating to the non-working version again.</a:t>
            </a:r>
            <a:endParaRPr lang="en-US" dirty="0"/>
          </a:p>
        </p:txBody>
      </p:sp>
      <p:sp>
        <p:nvSpPr>
          <p:cNvPr id="4" name="Slide Number Placeholder 3"/>
          <p:cNvSpPr>
            <a:spLocks noGrp="1"/>
          </p:cNvSpPr>
          <p:nvPr>
            <p:ph type="sldNum" sz="quarter" idx="10"/>
          </p:nvPr>
        </p:nvSpPr>
        <p:spPr/>
        <p:txBody>
          <a:bodyPr/>
          <a:lstStyle/>
          <a:p>
            <a:fld id="{6DBBE8A8-08FA-4FAD-8582-5A28A4765669}" type="slidenum">
              <a:rPr lang="en-US" smtClean="0"/>
              <a:pPr/>
              <a:t>17</a:t>
            </a:fld>
            <a:endParaRPr lang="en-US" dirty="0"/>
          </a:p>
        </p:txBody>
      </p:sp>
    </p:spTree>
    <p:extLst>
      <p:ext uri="{BB962C8B-B14F-4D97-AF65-F5344CB8AC3E}">
        <p14:creationId xmlns:p14="http://schemas.microsoft.com/office/powerpoint/2010/main" val="550900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9228408-DCBC-432B-8EF2-D970E76DCCAE}" type="datetimeFigureOut">
              <a:rPr lang="en-US" smtClean="0"/>
              <a:pPr/>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2BD98A-FCA7-4375-96EB-509B501F610C}" type="slidenum">
              <a:rPr lang="en-US" smtClean="0"/>
              <a:pPr/>
              <a:t>‹#›</a:t>
            </a:fld>
            <a:endParaRPr lang="en-US" dirty="0"/>
          </a:p>
        </p:txBody>
      </p:sp>
    </p:spTree>
    <p:extLst>
      <p:ext uri="{BB962C8B-B14F-4D97-AF65-F5344CB8AC3E}">
        <p14:creationId xmlns:p14="http://schemas.microsoft.com/office/powerpoint/2010/main" val="847353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9228408-DCBC-432B-8EF2-D970E76DCCAE}" type="datetimeFigureOut">
              <a:rPr lang="en-US" smtClean="0"/>
              <a:pPr/>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2BD98A-FCA7-4375-96EB-509B501F610C}" type="slidenum">
              <a:rPr lang="en-US" smtClean="0"/>
              <a:pPr/>
              <a:t>‹#›</a:t>
            </a:fld>
            <a:endParaRPr lang="en-US" dirty="0"/>
          </a:p>
        </p:txBody>
      </p:sp>
    </p:spTree>
    <p:extLst>
      <p:ext uri="{BB962C8B-B14F-4D97-AF65-F5344CB8AC3E}">
        <p14:creationId xmlns:p14="http://schemas.microsoft.com/office/powerpoint/2010/main" val="1642867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9228408-DCBC-432B-8EF2-D970E76DCCAE}" type="datetimeFigureOut">
              <a:rPr lang="en-US" smtClean="0"/>
              <a:pPr/>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2BD98A-FCA7-4375-96EB-509B501F610C}"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81470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9228408-DCBC-432B-8EF2-D970E76DCCAE}" type="datetimeFigureOut">
              <a:rPr lang="en-US" smtClean="0"/>
              <a:pPr/>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2BD98A-FCA7-4375-96EB-509B501F610C}" type="slidenum">
              <a:rPr lang="en-US" smtClean="0"/>
              <a:pPr/>
              <a:t>‹#›</a:t>
            </a:fld>
            <a:endParaRPr lang="en-US" dirty="0"/>
          </a:p>
        </p:txBody>
      </p:sp>
    </p:spTree>
    <p:extLst>
      <p:ext uri="{BB962C8B-B14F-4D97-AF65-F5344CB8AC3E}">
        <p14:creationId xmlns:p14="http://schemas.microsoft.com/office/powerpoint/2010/main" val="19448683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9228408-DCBC-432B-8EF2-D970E76DCCAE}" type="datetimeFigureOut">
              <a:rPr lang="en-US" smtClean="0"/>
              <a:pPr/>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2BD98A-FCA7-4375-96EB-509B501F610C}"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736152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9228408-DCBC-432B-8EF2-D970E76DCCAE}" type="datetimeFigureOut">
              <a:rPr lang="en-US" smtClean="0"/>
              <a:pPr/>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2BD98A-FCA7-4375-96EB-509B501F610C}" type="slidenum">
              <a:rPr lang="en-US" smtClean="0"/>
              <a:pPr/>
              <a:t>‹#›</a:t>
            </a:fld>
            <a:endParaRPr lang="en-US" dirty="0"/>
          </a:p>
        </p:txBody>
      </p:sp>
    </p:spTree>
    <p:extLst>
      <p:ext uri="{BB962C8B-B14F-4D97-AF65-F5344CB8AC3E}">
        <p14:creationId xmlns:p14="http://schemas.microsoft.com/office/powerpoint/2010/main" val="2724830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228408-DCBC-432B-8EF2-D970E76DCCAE}" type="datetimeFigureOut">
              <a:rPr lang="en-US" smtClean="0"/>
              <a:pPr/>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2BD98A-FCA7-4375-96EB-509B501F610C}" type="slidenum">
              <a:rPr lang="en-US" smtClean="0"/>
              <a:pPr/>
              <a:t>‹#›</a:t>
            </a:fld>
            <a:endParaRPr lang="en-US" dirty="0"/>
          </a:p>
        </p:txBody>
      </p:sp>
    </p:spTree>
    <p:extLst>
      <p:ext uri="{BB962C8B-B14F-4D97-AF65-F5344CB8AC3E}">
        <p14:creationId xmlns:p14="http://schemas.microsoft.com/office/powerpoint/2010/main" val="2096722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228408-DCBC-432B-8EF2-D970E76DCCAE}" type="datetimeFigureOut">
              <a:rPr lang="en-US" smtClean="0"/>
              <a:pPr/>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2BD98A-FCA7-4375-96EB-509B501F610C}" type="slidenum">
              <a:rPr lang="en-US" smtClean="0"/>
              <a:pPr/>
              <a:t>‹#›</a:t>
            </a:fld>
            <a:endParaRPr lang="en-US" dirty="0"/>
          </a:p>
        </p:txBody>
      </p:sp>
    </p:spTree>
    <p:extLst>
      <p:ext uri="{BB962C8B-B14F-4D97-AF65-F5344CB8AC3E}">
        <p14:creationId xmlns:p14="http://schemas.microsoft.com/office/powerpoint/2010/main" val="20643973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264275"/>
            <a:ext cx="2133600" cy="365125"/>
          </a:xfrm>
        </p:spPr>
        <p:txBody>
          <a:bodyPr/>
          <a:lstStyle>
            <a:lvl1pPr>
              <a:defRPr>
                <a:solidFill>
                  <a:schemeClr val="bg1">
                    <a:lumMod val="65000"/>
                  </a:schemeClr>
                </a:solidFill>
              </a:defRPr>
            </a:lvl1pPr>
          </a:lstStyle>
          <a:p>
            <a:fld id="{B9228408-DCBC-432B-8EF2-D970E76DCCAE}" type="datetimeFigureOut">
              <a:rPr lang="en-US" smtClean="0"/>
              <a:pPr/>
              <a:t>9/24/2018</a:t>
            </a:fld>
            <a:endParaRPr lang="en-US" dirty="0"/>
          </a:p>
        </p:txBody>
      </p:sp>
      <p:sp>
        <p:nvSpPr>
          <p:cNvPr id="5" name="Footer Placeholder 4"/>
          <p:cNvSpPr>
            <a:spLocks noGrp="1"/>
          </p:cNvSpPr>
          <p:nvPr>
            <p:ph type="ftr" sz="quarter" idx="11"/>
          </p:nvPr>
        </p:nvSpPr>
        <p:spPr>
          <a:xfrm>
            <a:off x="3124200" y="6264275"/>
            <a:ext cx="2895600" cy="365125"/>
          </a:xfrm>
        </p:spPr>
        <p:txBody>
          <a:bodyPr/>
          <a:lstStyle>
            <a:lvl1pPr>
              <a:defRPr>
                <a:solidFill>
                  <a:schemeClr val="bg1">
                    <a:lumMod val="65000"/>
                  </a:schemeClr>
                </a:solidFill>
              </a:defRPr>
            </a:lvl1pPr>
          </a:lstStyle>
          <a:p>
            <a:endParaRPr lang="en-US" dirty="0"/>
          </a:p>
        </p:txBody>
      </p:sp>
      <p:sp>
        <p:nvSpPr>
          <p:cNvPr id="6" name="Slide Number Placeholder 5"/>
          <p:cNvSpPr>
            <a:spLocks noGrp="1"/>
          </p:cNvSpPr>
          <p:nvPr>
            <p:ph type="sldNum" sz="quarter" idx="12"/>
          </p:nvPr>
        </p:nvSpPr>
        <p:spPr>
          <a:xfrm>
            <a:off x="6553200" y="6264275"/>
            <a:ext cx="2133600" cy="365125"/>
          </a:xfrm>
        </p:spPr>
        <p:txBody>
          <a:bodyPr/>
          <a:lstStyle>
            <a:lvl1pPr>
              <a:defRPr>
                <a:solidFill>
                  <a:schemeClr val="bg1">
                    <a:lumMod val="65000"/>
                  </a:schemeClr>
                </a:solidFill>
              </a:defRPr>
            </a:lvl1pPr>
          </a:lstStyle>
          <a:p>
            <a:fld id="{462BD98A-FCA7-4375-96EB-509B501F610C}" type="slidenum">
              <a:rPr lang="en-US" smtClean="0"/>
              <a:pPr/>
              <a:t>‹#›</a:t>
            </a:fld>
            <a:endParaRPr lang="en-US" dirty="0"/>
          </a:p>
        </p:txBody>
      </p:sp>
    </p:spTree>
    <p:extLst>
      <p:ext uri="{BB962C8B-B14F-4D97-AF65-F5344CB8AC3E}">
        <p14:creationId xmlns:p14="http://schemas.microsoft.com/office/powerpoint/2010/main" val="32677479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bg1"/>
                </a:solidFill>
                <a:latin typeface="+mj-lt"/>
              </a:defRPr>
            </a:lvl1pPr>
            <a:lvl2pPr>
              <a:defRPr>
                <a:solidFill>
                  <a:schemeClr val="bg1"/>
                </a:solidFill>
                <a:latin typeface="+mj-lt"/>
              </a:defRPr>
            </a:lvl2pPr>
            <a:lvl3pPr>
              <a:defRPr>
                <a:solidFill>
                  <a:schemeClr val="bg1"/>
                </a:solidFill>
                <a:latin typeface="+mj-lt"/>
              </a:defRPr>
            </a:lvl3pPr>
            <a:lvl4pPr>
              <a:defRPr>
                <a:solidFill>
                  <a:schemeClr val="bg1"/>
                </a:solidFill>
                <a:latin typeface="+mj-lt"/>
              </a:defRPr>
            </a:lvl4pPr>
            <a:lvl5pPr>
              <a:defRPr>
                <a:solidFill>
                  <a:schemeClr val="bg1"/>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solidFill>
                  <a:schemeClr val="bg1"/>
                </a:solidFill>
              </a:defRPr>
            </a:lvl1pPr>
          </a:lstStyle>
          <a:p>
            <a:fld id="{B9228408-DCBC-432B-8EF2-D970E76DCCAE}" type="datetimeFigureOut">
              <a:rPr lang="en-US" smtClean="0"/>
              <a:pPr/>
              <a:t>9/24/2018</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62BD98A-FCA7-4375-96EB-509B501F610C}" type="slidenum">
              <a:rPr lang="en-US" smtClean="0"/>
              <a:pPr/>
              <a:t>‹#›</a:t>
            </a:fld>
            <a:endParaRPr lang="en-US" dirty="0"/>
          </a:p>
        </p:txBody>
      </p:sp>
      <p:sp>
        <p:nvSpPr>
          <p:cNvPr id="7" name="Title 1"/>
          <p:cNvSpPr>
            <a:spLocks noGrp="1"/>
          </p:cNvSpPr>
          <p:nvPr>
            <p:ph type="title"/>
          </p:nvPr>
        </p:nvSpPr>
        <p:spPr>
          <a:xfrm>
            <a:off x="1066800" y="0"/>
            <a:ext cx="7848600" cy="990600"/>
          </a:xfrm>
          <a:prstGeom prst="rect">
            <a:avLst/>
          </a:prstGeom>
        </p:spPr>
        <p:txBody>
          <a:bodyPr anchor="ctr"/>
          <a:lstStyle>
            <a:lvl1pPr>
              <a:defRPr b="1">
                <a:latin typeface="+mj-lt"/>
              </a:defRPr>
            </a:lvl1pPr>
          </a:lstStyle>
          <a:p>
            <a:endParaRPr lang="en-US" dirty="0"/>
          </a:p>
        </p:txBody>
      </p:sp>
      <p:pic>
        <p:nvPicPr>
          <p:cNvPr id="8" name="Picture 7" descr="CT-HMIS-Logo-blue-3d.jpg"/>
          <p:cNvPicPr>
            <a:picLocks noChangeAspect="1"/>
          </p:cNvPicPr>
          <p:nvPr userDrawn="1"/>
        </p:nvPicPr>
        <p:blipFill>
          <a:blip r:embed="rId3" cstate="print"/>
          <a:stretch>
            <a:fillRect/>
          </a:stretch>
        </p:blipFill>
        <p:spPr>
          <a:xfrm>
            <a:off x="152400" y="152400"/>
            <a:ext cx="762000" cy="762000"/>
          </a:xfrm>
          <a:prstGeom prst="rect">
            <a:avLst/>
          </a:prstGeom>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lvl1pPr>
              <a:defRPr>
                <a:solidFill>
                  <a:schemeClr val="bg1"/>
                </a:solidFill>
              </a:defRPr>
            </a:lvl1pPr>
          </a:lstStyle>
          <a:p>
            <a:fld id="{B9228408-DCBC-432B-8EF2-D970E76DCCAE}" type="datetimeFigureOut">
              <a:rPr lang="en-US" smtClean="0"/>
              <a:pPr/>
              <a:t>9/24/2018</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462BD98A-FCA7-4375-96EB-509B501F610C}" type="slidenum">
              <a:rPr lang="en-US" smtClean="0"/>
              <a:pPr/>
              <a:t>‹#›</a:t>
            </a:fld>
            <a:endParaRPr lang="en-US" dirty="0"/>
          </a:p>
        </p:txBody>
      </p:sp>
      <p:sp>
        <p:nvSpPr>
          <p:cNvPr id="9" name="Title 1"/>
          <p:cNvSpPr>
            <a:spLocks noGrp="1"/>
          </p:cNvSpPr>
          <p:nvPr>
            <p:ph type="title"/>
          </p:nvPr>
        </p:nvSpPr>
        <p:spPr>
          <a:xfrm>
            <a:off x="1066800" y="0"/>
            <a:ext cx="7848600" cy="990600"/>
          </a:xfrm>
          <a:prstGeom prst="rect">
            <a:avLst/>
          </a:prstGeom>
        </p:spPr>
        <p:txBody>
          <a:bodyPr anchor="ctr"/>
          <a:lstStyle>
            <a:lvl1pPr>
              <a:defRPr b="1"/>
            </a:lvl1pPr>
          </a:lstStyle>
          <a:p>
            <a:endParaRPr lang="en-US" dirty="0"/>
          </a:p>
        </p:txBody>
      </p:sp>
      <p:pic>
        <p:nvPicPr>
          <p:cNvPr id="10" name="Picture 9" descr="CT-HMIS-Logo-blue-3d.jpg"/>
          <p:cNvPicPr>
            <a:picLocks noChangeAspect="1"/>
          </p:cNvPicPr>
          <p:nvPr userDrawn="1"/>
        </p:nvPicPr>
        <p:blipFill>
          <a:blip r:embed="rId3" cstate="print"/>
          <a:stretch>
            <a:fillRect/>
          </a:stretch>
        </p:blipFill>
        <p:spPr>
          <a:xfrm>
            <a:off x="152400" y="152400"/>
            <a:ext cx="762000" cy="762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228408-DCBC-432B-8EF2-D970E76DCCAE}" type="datetimeFigureOut">
              <a:rPr lang="en-US" smtClean="0"/>
              <a:pPr/>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2BD98A-FCA7-4375-96EB-509B501F610C}" type="slidenum">
              <a:rPr lang="en-US" smtClean="0"/>
              <a:pPr/>
              <a:t>‹#›</a:t>
            </a:fld>
            <a:endParaRPr lang="en-US" dirty="0"/>
          </a:p>
        </p:txBody>
      </p:sp>
    </p:spTree>
    <p:extLst>
      <p:ext uri="{BB962C8B-B14F-4D97-AF65-F5344CB8AC3E}">
        <p14:creationId xmlns:p14="http://schemas.microsoft.com/office/powerpoint/2010/main" val="37453363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omparis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solidFill>
                  <a:schemeClr val="bg1"/>
                </a:solidFill>
              </a:defRPr>
            </a:lvl1pPr>
          </a:lstStyle>
          <a:p>
            <a:fld id="{B9228408-DCBC-432B-8EF2-D970E76DCCAE}" type="datetimeFigureOut">
              <a:rPr lang="en-US" smtClean="0"/>
              <a:pPr/>
              <a:t>9/24/2018</a:t>
            </a:fld>
            <a:endParaRPr lang="en-US" dirty="0"/>
          </a:p>
        </p:txBody>
      </p:sp>
      <p:sp>
        <p:nvSpPr>
          <p:cNvPr id="8" name="Footer Placeholder 7"/>
          <p:cNvSpPr>
            <a:spLocks noGrp="1"/>
          </p:cNvSpPr>
          <p:nvPr>
            <p:ph type="ftr" sz="quarter" idx="11"/>
          </p:nvPr>
        </p:nvSpPr>
        <p:spPr/>
        <p:txBody>
          <a:bodyPr/>
          <a:lstStyle>
            <a:lvl1pPr>
              <a:defRPr>
                <a:solidFill>
                  <a:schemeClr val="bg1"/>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462BD98A-FCA7-4375-96EB-509B501F610C}" type="slidenum">
              <a:rPr lang="en-US" smtClean="0"/>
              <a:pPr/>
              <a:t>‹#›</a:t>
            </a:fld>
            <a:endParaRPr lang="en-US" dirty="0"/>
          </a:p>
        </p:txBody>
      </p:sp>
      <p:sp>
        <p:nvSpPr>
          <p:cNvPr id="11" name="Title 1"/>
          <p:cNvSpPr>
            <a:spLocks noGrp="1"/>
          </p:cNvSpPr>
          <p:nvPr>
            <p:ph type="title"/>
          </p:nvPr>
        </p:nvSpPr>
        <p:spPr>
          <a:xfrm>
            <a:off x="1066800" y="0"/>
            <a:ext cx="7848600" cy="990600"/>
          </a:xfrm>
          <a:prstGeom prst="rect">
            <a:avLst/>
          </a:prstGeom>
        </p:spPr>
        <p:txBody>
          <a:bodyPr anchor="ctr"/>
          <a:lstStyle>
            <a:lvl1pPr>
              <a:defRPr b="1"/>
            </a:lvl1pPr>
          </a:lstStyle>
          <a:p>
            <a:endParaRPr lang="en-US" dirty="0"/>
          </a:p>
        </p:txBody>
      </p:sp>
      <p:pic>
        <p:nvPicPr>
          <p:cNvPr id="12" name="Picture 11" descr="CT-HMIS-Logo-blue-3d.jpg"/>
          <p:cNvPicPr>
            <a:picLocks noChangeAspect="1"/>
          </p:cNvPicPr>
          <p:nvPr userDrawn="1"/>
        </p:nvPicPr>
        <p:blipFill>
          <a:blip r:embed="rId3" cstate="print"/>
          <a:stretch>
            <a:fillRect/>
          </a:stretch>
        </p:blipFill>
        <p:spPr>
          <a:xfrm>
            <a:off x="152400" y="152400"/>
            <a:ext cx="762000" cy="762000"/>
          </a:xfrm>
          <a:prstGeom prst="rect">
            <a:avLst/>
          </a:prstGeom>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B9228408-DCBC-432B-8EF2-D970E76DCCAE}" type="datetimeFigureOut">
              <a:rPr lang="en-US" smtClean="0"/>
              <a:pPr/>
              <a:t>9/24/2018</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462BD98A-FCA7-4375-96EB-509B501F610C}" type="slidenum">
              <a:rPr lang="en-US" smtClean="0"/>
              <a:pPr/>
              <a:t>‹#›</a:t>
            </a:fld>
            <a:endParaRPr lang="en-US" dirty="0"/>
          </a:p>
        </p:txBody>
      </p:sp>
      <p:sp>
        <p:nvSpPr>
          <p:cNvPr id="6" name="Title 1"/>
          <p:cNvSpPr>
            <a:spLocks noGrp="1"/>
          </p:cNvSpPr>
          <p:nvPr>
            <p:ph type="title"/>
          </p:nvPr>
        </p:nvSpPr>
        <p:spPr>
          <a:xfrm>
            <a:off x="1066800" y="0"/>
            <a:ext cx="7848600" cy="990600"/>
          </a:xfrm>
          <a:prstGeom prst="rect">
            <a:avLst/>
          </a:prstGeom>
        </p:spPr>
        <p:txBody>
          <a:bodyPr anchor="ctr"/>
          <a:lstStyle>
            <a:lvl1pPr>
              <a:defRPr b="1"/>
            </a:lvl1pPr>
          </a:lstStyle>
          <a:p>
            <a:endParaRPr lang="en-US" dirty="0"/>
          </a:p>
        </p:txBody>
      </p:sp>
      <p:pic>
        <p:nvPicPr>
          <p:cNvPr id="7" name="Picture 6" descr="CT-HMIS-Logo-blue-3d.jpg"/>
          <p:cNvPicPr>
            <a:picLocks noChangeAspect="1"/>
          </p:cNvPicPr>
          <p:nvPr userDrawn="1"/>
        </p:nvPicPr>
        <p:blipFill>
          <a:blip r:embed="rId3" cstate="print"/>
          <a:stretch>
            <a:fillRect/>
          </a:stretch>
        </p:blipFill>
        <p:spPr>
          <a:xfrm>
            <a:off x="152400" y="152400"/>
            <a:ext cx="762000" cy="762000"/>
          </a:xfrm>
          <a:prstGeom prst="rect">
            <a:avLst/>
          </a:prstGeom>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Blank">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bg1"/>
                </a:solidFill>
              </a:defRPr>
            </a:lvl1pPr>
          </a:lstStyle>
          <a:p>
            <a:fld id="{B9228408-DCBC-432B-8EF2-D970E76DCCAE}" type="datetimeFigureOut">
              <a:rPr lang="en-US" smtClean="0"/>
              <a:pPr/>
              <a:t>9/24/2018</a:t>
            </a:fld>
            <a:endParaRPr lang="en-US" dirty="0"/>
          </a:p>
        </p:txBody>
      </p:sp>
      <p:sp>
        <p:nvSpPr>
          <p:cNvPr id="3" name="Footer Placeholder 2"/>
          <p:cNvSpPr>
            <a:spLocks noGrp="1"/>
          </p:cNvSpPr>
          <p:nvPr>
            <p:ph type="ftr" sz="quarter" idx="11"/>
          </p:nvPr>
        </p:nvSpPr>
        <p:spPr/>
        <p:txBody>
          <a:bodyPr/>
          <a:lstStyle>
            <a:lvl1pPr>
              <a:defRPr>
                <a:solidFill>
                  <a:schemeClr val="bg1"/>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bg1"/>
                </a:solidFill>
              </a:defRPr>
            </a:lvl1pPr>
          </a:lstStyle>
          <a:p>
            <a:fld id="{462BD98A-FCA7-4375-96EB-509B501F610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9228408-DCBC-432B-8EF2-D970E76DCCAE}" type="datetimeFigureOut">
              <a:rPr lang="en-US" smtClean="0"/>
              <a:pPr/>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2BD98A-FCA7-4375-96EB-509B501F610C}" type="slidenum">
              <a:rPr lang="en-US" smtClean="0"/>
              <a:pPr/>
              <a:t>‹#›</a:t>
            </a:fld>
            <a:endParaRPr lang="en-US" dirty="0"/>
          </a:p>
        </p:txBody>
      </p:sp>
    </p:spTree>
    <p:extLst>
      <p:ext uri="{BB962C8B-B14F-4D97-AF65-F5344CB8AC3E}">
        <p14:creationId xmlns:p14="http://schemas.microsoft.com/office/powerpoint/2010/main" val="1350296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9228408-DCBC-432B-8EF2-D970E76DCCAE}" type="datetimeFigureOut">
              <a:rPr lang="en-US" smtClean="0"/>
              <a:pPr/>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2BD98A-FCA7-4375-96EB-509B501F610C}" type="slidenum">
              <a:rPr lang="en-US" smtClean="0"/>
              <a:pPr/>
              <a:t>‹#›</a:t>
            </a:fld>
            <a:endParaRPr lang="en-US" dirty="0"/>
          </a:p>
        </p:txBody>
      </p:sp>
    </p:spTree>
    <p:extLst>
      <p:ext uri="{BB962C8B-B14F-4D97-AF65-F5344CB8AC3E}">
        <p14:creationId xmlns:p14="http://schemas.microsoft.com/office/powerpoint/2010/main" val="1454744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228408-DCBC-432B-8EF2-D970E76DCCAE}" type="datetimeFigureOut">
              <a:rPr lang="en-US" smtClean="0"/>
              <a:pPr/>
              <a:t>9/24/2018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62BD98A-FCA7-4375-96EB-509B501F610C}" type="slidenum">
              <a:rPr lang="en-US" smtClean="0"/>
              <a:pPr/>
              <a:t>‹#›</a:t>
            </a:fld>
            <a:endParaRPr lang="en-US" dirty="0"/>
          </a:p>
        </p:txBody>
      </p:sp>
      <p:pic>
        <p:nvPicPr>
          <p:cNvPr id="10" name="Picture 9" descr="CT-HMIS-Logo-blue-3d.jpg">
            <a:extLst>
              <a:ext uri="{FF2B5EF4-FFF2-40B4-BE49-F238E27FC236}">
                <a16:creationId xmlns:a16="http://schemas.microsoft.com/office/drawing/2014/main" id="{D15779FB-65AA-43F6-8949-74D0EAD13E68}"/>
              </a:ext>
            </a:extLst>
          </p:cNvPr>
          <p:cNvPicPr>
            <a:picLocks noChangeAspect="1"/>
          </p:cNvPicPr>
          <p:nvPr userDrawn="1"/>
        </p:nvPicPr>
        <p:blipFill>
          <a:blip r:embed="rId2" cstate="print"/>
          <a:stretch>
            <a:fillRect/>
          </a:stretch>
        </p:blipFill>
        <p:spPr>
          <a:xfrm>
            <a:off x="152400" y="152400"/>
            <a:ext cx="762000" cy="762000"/>
          </a:xfrm>
          <a:prstGeom prst="rect">
            <a:avLst/>
          </a:prstGeom>
        </p:spPr>
      </p:pic>
    </p:spTree>
    <p:extLst>
      <p:ext uri="{BB962C8B-B14F-4D97-AF65-F5344CB8AC3E}">
        <p14:creationId xmlns:p14="http://schemas.microsoft.com/office/powerpoint/2010/main" val="2374994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228408-DCBC-432B-8EF2-D970E76DCCAE}" type="datetimeFigureOut">
              <a:rPr lang="en-US" smtClean="0"/>
              <a:pPr/>
              <a:t>9/24/2018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62BD98A-FCA7-4375-96EB-509B501F610C}" type="slidenum">
              <a:rPr lang="en-US" smtClean="0"/>
              <a:pPr/>
              <a:t>‹#›</a:t>
            </a:fld>
            <a:endParaRPr lang="en-US" dirty="0"/>
          </a:p>
        </p:txBody>
      </p:sp>
    </p:spTree>
    <p:extLst>
      <p:ext uri="{BB962C8B-B14F-4D97-AF65-F5344CB8AC3E}">
        <p14:creationId xmlns:p14="http://schemas.microsoft.com/office/powerpoint/2010/main" val="641370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28408-DCBC-432B-8EF2-D970E76DCCAE}" type="datetimeFigureOut">
              <a:rPr lang="en-US" smtClean="0"/>
              <a:pPr/>
              <a:t>9/24/2018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62BD98A-FCA7-4375-96EB-509B501F610C}" type="slidenum">
              <a:rPr lang="en-US" smtClean="0"/>
              <a:pPr/>
              <a:t>‹#›</a:t>
            </a:fld>
            <a:endParaRPr lang="en-US" dirty="0"/>
          </a:p>
        </p:txBody>
      </p:sp>
    </p:spTree>
    <p:extLst>
      <p:ext uri="{BB962C8B-B14F-4D97-AF65-F5344CB8AC3E}">
        <p14:creationId xmlns:p14="http://schemas.microsoft.com/office/powerpoint/2010/main" val="160150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9228408-DCBC-432B-8EF2-D970E76DCCAE}" type="datetimeFigureOut">
              <a:rPr lang="en-US" smtClean="0"/>
              <a:pPr/>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2BD98A-FCA7-4375-96EB-509B501F610C}" type="slidenum">
              <a:rPr lang="en-US" smtClean="0"/>
              <a:pPr/>
              <a:t>‹#›</a:t>
            </a:fld>
            <a:endParaRPr lang="en-US" dirty="0"/>
          </a:p>
        </p:txBody>
      </p:sp>
      <p:sp>
        <p:nvSpPr>
          <p:cNvPr id="8" name="Title 1">
            <a:extLst>
              <a:ext uri="{FF2B5EF4-FFF2-40B4-BE49-F238E27FC236}">
                <a16:creationId xmlns:a16="http://schemas.microsoft.com/office/drawing/2014/main" id="{A567417F-1795-414A-8D13-74C979AFBAEB}"/>
              </a:ext>
            </a:extLst>
          </p:cNvPr>
          <p:cNvSpPr txBox="1">
            <a:spLocks/>
          </p:cNvSpPr>
          <p:nvPr userDrawn="1"/>
        </p:nvSpPr>
        <p:spPr>
          <a:xfrm>
            <a:off x="1066800" y="0"/>
            <a:ext cx="7848600" cy="990600"/>
          </a:xfrm>
          <a:prstGeom prst="rect">
            <a:avLst/>
          </a:prstGeom>
        </p:spPr>
        <p:txBody>
          <a:bodyPr anchor="ct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tx1"/>
              </a:solidFill>
              <a:effectLst/>
              <a:uLnTx/>
              <a:uFillTx/>
              <a:latin typeface="+mj-lt"/>
              <a:ea typeface="+mj-ea"/>
              <a:cs typeface="+mj-cs"/>
            </a:endParaRPr>
          </a:p>
        </p:txBody>
      </p:sp>
      <p:pic>
        <p:nvPicPr>
          <p:cNvPr id="9" name="Picture 8" descr="CT-HMIS-Logo-blue-3d.jpg">
            <a:extLst>
              <a:ext uri="{FF2B5EF4-FFF2-40B4-BE49-F238E27FC236}">
                <a16:creationId xmlns:a16="http://schemas.microsoft.com/office/drawing/2014/main" id="{4FC8E7A6-0BA8-45FC-A764-0CCE3D233898}"/>
              </a:ext>
            </a:extLst>
          </p:cNvPr>
          <p:cNvPicPr>
            <a:picLocks noChangeAspect="1"/>
          </p:cNvPicPr>
          <p:nvPr userDrawn="1"/>
        </p:nvPicPr>
        <p:blipFill>
          <a:blip r:embed="rId2" cstate="print"/>
          <a:stretch>
            <a:fillRect/>
          </a:stretch>
        </p:blipFill>
        <p:spPr>
          <a:xfrm>
            <a:off x="152400" y="152400"/>
            <a:ext cx="762000" cy="762000"/>
          </a:xfrm>
          <a:prstGeom prst="rect">
            <a:avLst/>
          </a:prstGeom>
        </p:spPr>
      </p:pic>
    </p:spTree>
    <p:extLst>
      <p:ext uri="{BB962C8B-B14F-4D97-AF65-F5344CB8AC3E}">
        <p14:creationId xmlns:p14="http://schemas.microsoft.com/office/powerpoint/2010/main" val="2491236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9228408-DCBC-432B-8EF2-D970E76DCCAE}" type="datetimeFigureOut">
              <a:rPr lang="en-US" smtClean="0"/>
              <a:pPr/>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2BD98A-FCA7-4375-96EB-509B501F610C}" type="slidenum">
              <a:rPr lang="en-US" smtClean="0"/>
              <a:pPr/>
              <a:t>‹#›</a:t>
            </a:fld>
            <a:endParaRPr lang="en-US" dirty="0"/>
          </a:p>
        </p:txBody>
      </p:sp>
      <p:sp>
        <p:nvSpPr>
          <p:cNvPr id="8" name="Title 1">
            <a:extLst>
              <a:ext uri="{FF2B5EF4-FFF2-40B4-BE49-F238E27FC236}">
                <a16:creationId xmlns:a16="http://schemas.microsoft.com/office/drawing/2014/main" id="{DF2723FC-EA61-4F95-A611-13759D58BC60}"/>
              </a:ext>
            </a:extLst>
          </p:cNvPr>
          <p:cNvSpPr txBox="1">
            <a:spLocks/>
          </p:cNvSpPr>
          <p:nvPr userDrawn="1"/>
        </p:nvSpPr>
        <p:spPr>
          <a:xfrm>
            <a:off x="1066800" y="0"/>
            <a:ext cx="7848600" cy="990600"/>
          </a:xfrm>
          <a:prstGeom prst="rect">
            <a:avLst/>
          </a:prstGeom>
        </p:spPr>
        <p:txBody>
          <a:bodyPr anchor="ct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tx1"/>
              </a:solidFill>
              <a:effectLst/>
              <a:uLnTx/>
              <a:uFillTx/>
              <a:latin typeface="+mj-lt"/>
              <a:ea typeface="+mj-ea"/>
              <a:cs typeface="+mj-cs"/>
            </a:endParaRPr>
          </a:p>
        </p:txBody>
      </p:sp>
      <p:pic>
        <p:nvPicPr>
          <p:cNvPr id="9" name="Picture 8" descr="CT-HMIS-Logo-blue-3d.jpg">
            <a:extLst>
              <a:ext uri="{FF2B5EF4-FFF2-40B4-BE49-F238E27FC236}">
                <a16:creationId xmlns:a16="http://schemas.microsoft.com/office/drawing/2014/main" id="{EB58A8D2-2EA9-49B0-B811-C5575A4B04DD}"/>
              </a:ext>
            </a:extLst>
          </p:cNvPr>
          <p:cNvPicPr>
            <a:picLocks noChangeAspect="1"/>
          </p:cNvPicPr>
          <p:nvPr userDrawn="1"/>
        </p:nvPicPr>
        <p:blipFill>
          <a:blip r:embed="rId2" cstate="print"/>
          <a:stretch>
            <a:fillRect/>
          </a:stretch>
        </p:blipFill>
        <p:spPr>
          <a:xfrm>
            <a:off x="152400" y="152400"/>
            <a:ext cx="762000" cy="762000"/>
          </a:xfrm>
          <a:prstGeom prst="rect">
            <a:avLst/>
          </a:prstGeom>
        </p:spPr>
      </p:pic>
    </p:spTree>
    <p:extLst>
      <p:ext uri="{BB962C8B-B14F-4D97-AF65-F5344CB8AC3E}">
        <p14:creationId xmlns:p14="http://schemas.microsoft.com/office/powerpoint/2010/main" val="2698460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9228408-DCBC-432B-8EF2-D970E76DCCAE}" type="datetimeFigureOut">
              <a:rPr lang="en-US" smtClean="0"/>
              <a:pPr/>
              <a:t>9/24/2018</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462BD98A-FCA7-4375-96EB-509B501F610C}" type="slidenum">
              <a:rPr lang="en-US" smtClean="0"/>
              <a:pPr/>
              <a:t>‹#›</a:t>
            </a:fld>
            <a:endParaRPr lang="en-US" dirty="0"/>
          </a:p>
        </p:txBody>
      </p:sp>
    </p:spTree>
    <p:extLst>
      <p:ext uri="{BB962C8B-B14F-4D97-AF65-F5344CB8AC3E}">
        <p14:creationId xmlns:p14="http://schemas.microsoft.com/office/powerpoint/2010/main" val="1120820843"/>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 id="2147483650" r:id="rId18"/>
    <p:sldLayoutId id="2147483652" r:id="rId19"/>
    <p:sldLayoutId id="2147483653" r:id="rId20"/>
    <p:sldLayoutId id="2147483654" r:id="rId21"/>
    <p:sldLayoutId id="2147483655" r:id="rId22"/>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7.xml"/><Relationship Id="rId5" Type="http://schemas.openxmlformats.org/officeDocument/2006/relationships/image" Target="../media/image1.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pn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420-795E-4C5F-9601-8671DA463D4C}"/>
              </a:ext>
            </a:extLst>
          </p:cNvPr>
          <p:cNvSpPr>
            <a:spLocks noGrp="1"/>
          </p:cNvSpPr>
          <p:nvPr>
            <p:ph type="ctrTitle"/>
          </p:nvPr>
        </p:nvSpPr>
        <p:spPr>
          <a:xfrm>
            <a:off x="304800" y="1524000"/>
            <a:ext cx="7848600" cy="1788501"/>
          </a:xfrm>
        </p:spPr>
        <p:txBody>
          <a:bodyPr>
            <a:normAutofit fontScale="90000"/>
          </a:bodyPr>
          <a:lstStyle/>
          <a:p>
            <a:pPr algn="ctr"/>
            <a:br>
              <a:rPr lang="en-US" dirty="0"/>
            </a:br>
            <a:br>
              <a:rPr lang="en-US" dirty="0"/>
            </a:br>
            <a:r>
              <a:rPr lang="en-US" dirty="0"/>
              <a:t>KC METRO </a:t>
            </a:r>
            <a:br>
              <a:rPr lang="en-US" dirty="0"/>
            </a:br>
            <a:r>
              <a:rPr lang="en-US" dirty="0"/>
              <a:t>HMIS Training</a:t>
            </a:r>
          </a:p>
        </p:txBody>
      </p:sp>
      <p:sp>
        <p:nvSpPr>
          <p:cNvPr id="5" name="TextBox 4">
            <a:extLst>
              <a:ext uri="{FF2B5EF4-FFF2-40B4-BE49-F238E27FC236}">
                <a16:creationId xmlns:a16="http://schemas.microsoft.com/office/drawing/2014/main" id="{4F0EC8EF-1EC0-4F62-999F-AAC638AFA3FF}"/>
              </a:ext>
            </a:extLst>
          </p:cNvPr>
          <p:cNvSpPr txBox="1"/>
          <p:nvPr/>
        </p:nvSpPr>
        <p:spPr>
          <a:xfrm>
            <a:off x="1752600" y="3962400"/>
            <a:ext cx="5638800" cy="707886"/>
          </a:xfrm>
          <a:prstGeom prst="rect">
            <a:avLst/>
          </a:prstGeom>
          <a:noFill/>
        </p:spPr>
        <p:txBody>
          <a:bodyPr wrap="square" rtlCol="0">
            <a:spAutoFit/>
          </a:bodyPr>
          <a:lstStyle/>
          <a:p>
            <a:pPr algn="ctr"/>
            <a:r>
              <a:rPr lang="en-US" sz="4000" dirty="0" err="1">
                <a:solidFill>
                  <a:srgbClr val="F1AA2B"/>
                </a:solidFill>
              </a:rPr>
              <a:t>SSVF</a:t>
            </a:r>
            <a:r>
              <a:rPr lang="en-US" sz="4000" dirty="0">
                <a:solidFill>
                  <a:srgbClr val="F1AA2B"/>
                </a:solidFill>
              </a:rPr>
              <a:t>, </a:t>
            </a:r>
            <a:r>
              <a:rPr lang="en-US" sz="4000" dirty="0" err="1">
                <a:solidFill>
                  <a:srgbClr val="F1AA2B"/>
                </a:solidFill>
              </a:rPr>
              <a:t>RRH</a:t>
            </a:r>
            <a:r>
              <a:rPr lang="en-US" sz="4000" dirty="0">
                <a:solidFill>
                  <a:srgbClr val="F1AA2B"/>
                </a:solidFill>
              </a:rPr>
              <a:t>, HP</a:t>
            </a:r>
          </a:p>
        </p:txBody>
      </p:sp>
    </p:spTree>
    <p:extLst>
      <p:ext uri="{BB962C8B-B14F-4D97-AF65-F5344CB8AC3E}">
        <p14:creationId xmlns:p14="http://schemas.microsoft.com/office/powerpoint/2010/main" val="60504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1" y="152400"/>
            <a:ext cx="6347713" cy="1320800"/>
          </a:xfrm>
        </p:spPr>
        <p:txBody>
          <a:bodyPr/>
          <a:lstStyle/>
          <a:p>
            <a:r>
              <a:rPr lang="en-US" dirty="0"/>
              <a:t>RRH/SSVF/HP</a:t>
            </a:r>
          </a:p>
        </p:txBody>
      </p:sp>
      <p:sp>
        <p:nvSpPr>
          <p:cNvPr id="2" name="Content Placeholder 1"/>
          <p:cNvSpPr>
            <a:spLocks noGrp="1"/>
          </p:cNvSpPr>
          <p:nvPr>
            <p:ph idx="1"/>
          </p:nvPr>
        </p:nvSpPr>
        <p:spPr>
          <a:xfrm>
            <a:off x="533400" y="1295400"/>
            <a:ext cx="6705600" cy="3880773"/>
          </a:xfrm>
        </p:spPr>
        <p:txBody>
          <a:bodyPr>
            <a:normAutofit/>
          </a:bodyPr>
          <a:lstStyle/>
          <a:p>
            <a:r>
              <a:rPr lang="en-US" sz="2400" b="1" dirty="0">
                <a:solidFill>
                  <a:schemeClr val="accent6">
                    <a:lumMod val="50000"/>
                  </a:schemeClr>
                </a:solidFill>
              </a:rPr>
              <a:t>Housing Move-In Date</a:t>
            </a:r>
          </a:p>
          <a:p>
            <a:pPr lvl="1"/>
            <a:r>
              <a:rPr lang="en-US" sz="1800" dirty="0">
                <a:solidFill>
                  <a:schemeClr val="accent6">
                    <a:lumMod val="50000"/>
                  </a:schemeClr>
                </a:solidFill>
              </a:rPr>
              <a:t>Between Project Start and Exit Date, used to record when someone is housed. </a:t>
            </a:r>
          </a:p>
          <a:p>
            <a:pPr lvl="2"/>
            <a:r>
              <a:rPr lang="en-US" sz="1600" dirty="0">
                <a:solidFill>
                  <a:schemeClr val="accent6">
                    <a:lumMod val="50000"/>
                  </a:schemeClr>
                </a:solidFill>
              </a:rPr>
              <a:t>If someone “falls out of housing”, DO NOT remove the Housing Move-In Date. The client should be exited and destination would track the outcome of that enrollment</a:t>
            </a:r>
            <a:r>
              <a:rPr lang="en-US" dirty="0">
                <a:solidFill>
                  <a:schemeClr val="accent6">
                    <a:lumMod val="50000"/>
                  </a:schemeClr>
                </a:solidFill>
              </a:rPr>
              <a:t>.  </a:t>
            </a:r>
          </a:p>
          <a:p>
            <a:pPr marL="0" indent="0">
              <a:buNone/>
            </a:pPr>
            <a:endParaRPr lang="en-US" dirty="0">
              <a:solidFill>
                <a:schemeClr val="accent6">
                  <a:lumMod val="50000"/>
                </a:schemeClr>
              </a:solidFill>
            </a:endParaRPr>
          </a:p>
          <a:p>
            <a:pPr lvl="1"/>
            <a:r>
              <a:rPr lang="en-US" sz="1800" dirty="0">
                <a:solidFill>
                  <a:schemeClr val="accent6">
                    <a:lumMod val="50000"/>
                  </a:schemeClr>
                </a:solidFill>
              </a:rPr>
              <a:t>The Housing Move-In Date is not removed if a client leaves the unit.  </a:t>
            </a:r>
          </a:p>
          <a:p>
            <a:pPr lvl="2"/>
            <a:r>
              <a:rPr lang="en-US" sz="1600" dirty="0">
                <a:solidFill>
                  <a:schemeClr val="accent6">
                    <a:lumMod val="50000"/>
                  </a:schemeClr>
                </a:solidFill>
              </a:rPr>
              <a:t>Purpose of this field is to distinguish between people in a PH project that are homeless vs. those housed.</a:t>
            </a:r>
          </a:p>
          <a:p>
            <a:pPr marL="0" indent="0">
              <a:buNone/>
            </a:pPr>
            <a:endParaRPr lang="en-US" dirty="0"/>
          </a:p>
        </p:txBody>
      </p:sp>
    </p:spTree>
    <p:extLst>
      <p:ext uri="{BB962C8B-B14F-4D97-AF65-F5344CB8AC3E}">
        <p14:creationId xmlns:p14="http://schemas.microsoft.com/office/powerpoint/2010/main" val="3575968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7272" y="167813"/>
            <a:ext cx="6347713" cy="1320800"/>
          </a:xfrm>
        </p:spPr>
        <p:txBody>
          <a:bodyPr/>
          <a:lstStyle/>
          <a:p>
            <a:r>
              <a:rPr lang="en-US" dirty="0"/>
              <a:t>RRH/SSVF/HP</a:t>
            </a:r>
          </a:p>
        </p:txBody>
      </p:sp>
      <p:sp>
        <p:nvSpPr>
          <p:cNvPr id="2" name="Content Placeholder 1"/>
          <p:cNvSpPr>
            <a:spLocks noGrp="1"/>
          </p:cNvSpPr>
          <p:nvPr>
            <p:ph idx="1"/>
          </p:nvPr>
        </p:nvSpPr>
        <p:spPr>
          <a:xfrm>
            <a:off x="533400" y="1219200"/>
            <a:ext cx="6347714" cy="3880773"/>
          </a:xfrm>
        </p:spPr>
        <p:txBody>
          <a:bodyPr>
            <a:normAutofit/>
          </a:bodyPr>
          <a:lstStyle/>
          <a:p>
            <a:r>
              <a:rPr lang="en-US" sz="2400" b="1" dirty="0">
                <a:solidFill>
                  <a:schemeClr val="accent6">
                    <a:lumMod val="50000"/>
                  </a:schemeClr>
                </a:solidFill>
              </a:rPr>
              <a:t>For RRH projects </a:t>
            </a:r>
            <a:r>
              <a:rPr lang="en-US" b="1" dirty="0">
                <a:solidFill>
                  <a:schemeClr val="accent6">
                    <a:lumMod val="50000"/>
                  </a:schemeClr>
                </a:solidFill>
              </a:rPr>
              <a:t>ONLY </a:t>
            </a:r>
            <a:r>
              <a:rPr lang="en-US" dirty="0">
                <a:solidFill>
                  <a:schemeClr val="accent6">
                    <a:lumMod val="50000"/>
                  </a:schemeClr>
                </a:solidFill>
              </a:rPr>
              <a:t>- a </a:t>
            </a:r>
            <a:r>
              <a:rPr lang="en-US" i="1" dirty="0">
                <a:solidFill>
                  <a:schemeClr val="accent6">
                    <a:lumMod val="50000"/>
                  </a:schemeClr>
                </a:solidFill>
              </a:rPr>
              <a:t>Housing Move-in Date </a:t>
            </a:r>
            <a:r>
              <a:rPr lang="en-US" dirty="0">
                <a:solidFill>
                  <a:schemeClr val="accent6">
                    <a:lumMod val="50000"/>
                  </a:schemeClr>
                </a:solidFill>
              </a:rPr>
              <a:t>must be entered regardless of whether or not the RRH project is providing the rental assistance for the unit. </a:t>
            </a:r>
          </a:p>
          <a:p>
            <a:pPr lvl="1"/>
            <a:r>
              <a:rPr lang="en-US" dirty="0">
                <a:solidFill>
                  <a:schemeClr val="accent6">
                    <a:lumMod val="50000"/>
                  </a:schemeClr>
                </a:solidFill>
              </a:rPr>
              <a:t>For example, if an RRH project provides supportive services, but is not providing the rental assistance for the unit, a </a:t>
            </a:r>
            <a:r>
              <a:rPr lang="en-US" i="1" dirty="0">
                <a:solidFill>
                  <a:schemeClr val="accent6">
                    <a:lumMod val="50000"/>
                  </a:schemeClr>
                </a:solidFill>
              </a:rPr>
              <a:t>Housing Move-in Date </a:t>
            </a:r>
            <a:r>
              <a:rPr lang="en-US" dirty="0">
                <a:solidFill>
                  <a:schemeClr val="accent6">
                    <a:lumMod val="50000"/>
                  </a:schemeClr>
                </a:solidFill>
              </a:rPr>
              <a:t>must still be entered to differentiate RRH clients in housing from those still experiencing homelessness.</a:t>
            </a:r>
          </a:p>
        </p:txBody>
      </p:sp>
    </p:spTree>
    <p:extLst>
      <p:ext uri="{BB962C8B-B14F-4D97-AF65-F5344CB8AC3E}">
        <p14:creationId xmlns:p14="http://schemas.microsoft.com/office/powerpoint/2010/main" val="3515604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91125" y="152400"/>
            <a:ext cx="6347713" cy="1320800"/>
          </a:xfrm>
        </p:spPr>
        <p:txBody>
          <a:bodyPr/>
          <a:lstStyle/>
          <a:p>
            <a:r>
              <a:rPr lang="en-US" dirty="0"/>
              <a:t>RRH/SSVF/HP</a:t>
            </a:r>
          </a:p>
        </p:txBody>
      </p:sp>
      <p:sp>
        <p:nvSpPr>
          <p:cNvPr id="2" name="Content Placeholder 1"/>
          <p:cNvSpPr>
            <a:spLocks noGrp="1"/>
          </p:cNvSpPr>
          <p:nvPr>
            <p:ph idx="1"/>
          </p:nvPr>
        </p:nvSpPr>
        <p:spPr>
          <a:xfrm>
            <a:off x="591125" y="1295400"/>
            <a:ext cx="6731002" cy="3880773"/>
          </a:xfrm>
        </p:spPr>
        <p:txBody>
          <a:bodyPr>
            <a:normAutofit lnSpcReduction="10000"/>
          </a:bodyPr>
          <a:lstStyle/>
          <a:p>
            <a:r>
              <a:rPr lang="en-US" sz="2400" b="1" dirty="0">
                <a:solidFill>
                  <a:schemeClr val="accent6">
                    <a:lumMod val="50000"/>
                  </a:schemeClr>
                </a:solidFill>
              </a:rPr>
              <a:t>SSVF Employment Questions: (HUD Program Assessment)</a:t>
            </a:r>
          </a:p>
          <a:p>
            <a:pPr lvl="1"/>
            <a:r>
              <a:rPr lang="en-US" dirty="0">
                <a:solidFill>
                  <a:schemeClr val="accent6">
                    <a:lumMod val="50000"/>
                  </a:schemeClr>
                </a:solidFill>
              </a:rPr>
              <a:t>Employment Status data collection for actively enrolled heads of households and adults served by SSVF programs should begin as soon as your HMIS providers (leads and/or vendor) make it available in your system, </a:t>
            </a:r>
            <a:r>
              <a:rPr lang="en-US" u="sng" dirty="0">
                <a:solidFill>
                  <a:schemeClr val="accent6">
                    <a:lumMod val="50000"/>
                  </a:schemeClr>
                </a:solidFill>
              </a:rPr>
              <a:t>no later than April 30, 2018</a:t>
            </a:r>
            <a:r>
              <a:rPr lang="en-US" dirty="0">
                <a:solidFill>
                  <a:schemeClr val="accent6">
                    <a:lumMod val="50000"/>
                  </a:schemeClr>
                </a:solidFill>
              </a:rPr>
              <a:t>. Please note: </a:t>
            </a:r>
          </a:p>
          <a:p>
            <a:pPr lvl="2"/>
            <a:r>
              <a:rPr lang="en-US" sz="1600" dirty="0">
                <a:solidFill>
                  <a:schemeClr val="accent6">
                    <a:lumMod val="50000"/>
                  </a:schemeClr>
                </a:solidFill>
              </a:rPr>
              <a:t>SSVF Grantees are required to “back-enter” R6 data at project start for active heads of households and adults.</a:t>
            </a:r>
          </a:p>
          <a:p>
            <a:pPr lvl="2"/>
            <a:r>
              <a:rPr lang="en-US" sz="1600" dirty="0">
                <a:solidFill>
                  <a:schemeClr val="accent6">
                    <a:lumMod val="50000"/>
                  </a:schemeClr>
                </a:solidFill>
              </a:rPr>
              <a:t>The VA will check for data quality in the R6 Employment Status field in the June 2018 upload period for all SSVF HMIS Repository Uploads for clients served as of May 1, 2018.</a:t>
            </a:r>
          </a:p>
        </p:txBody>
      </p:sp>
    </p:spTree>
    <p:extLst>
      <p:ext uri="{BB962C8B-B14F-4D97-AF65-F5344CB8AC3E}">
        <p14:creationId xmlns:p14="http://schemas.microsoft.com/office/powerpoint/2010/main" val="2486652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1" y="152400"/>
            <a:ext cx="6347713" cy="1320800"/>
          </a:xfrm>
        </p:spPr>
        <p:txBody>
          <a:bodyPr/>
          <a:lstStyle/>
          <a:p>
            <a:r>
              <a:rPr lang="en-US" dirty="0"/>
              <a:t>RRH/SSVF/HP</a:t>
            </a:r>
            <a:br>
              <a:rPr lang="en-US" dirty="0"/>
            </a:br>
            <a:endParaRPr lang="en-US" dirty="0"/>
          </a:p>
        </p:txBody>
      </p:sp>
      <p:sp>
        <p:nvSpPr>
          <p:cNvPr id="2" name="Content Placeholder 1"/>
          <p:cNvSpPr>
            <a:spLocks noGrp="1"/>
          </p:cNvSpPr>
          <p:nvPr>
            <p:ph idx="1"/>
          </p:nvPr>
        </p:nvSpPr>
        <p:spPr>
          <a:xfrm>
            <a:off x="609600" y="1219200"/>
            <a:ext cx="6347714" cy="3880773"/>
          </a:xfrm>
        </p:spPr>
        <p:txBody>
          <a:bodyPr>
            <a:normAutofit/>
          </a:bodyPr>
          <a:lstStyle/>
          <a:p>
            <a:r>
              <a:rPr lang="en-US" sz="2400" dirty="0">
                <a:solidFill>
                  <a:schemeClr val="accent6">
                    <a:lumMod val="50000"/>
                  </a:schemeClr>
                </a:solidFill>
              </a:rPr>
              <a:t>Homeless Prevention: </a:t>
            </a:r>
            <a:r>
              <a:rPr lang="en-US" dirty="0">
                <a:solidFill>
                  <a:schemeClr val="accent6">
                    <a:lumMod val="50000"/>
                  </a:schemeClr>
                </a:solidFill>
              </a:rPr>
              <a:t>Living Situation the Night Prior must not be a Homeless Situation i.e. place not meant, emergency shelter or safe haven.</a:t>
            </a:r>
          </a:p>
          <a:p>
            <a:pPr lvl="1"/>
            <a:r>
              <a:rPr lang="en-US" dirty="0">
                <a:solidFill>
                  <a:schemeClr val="accent6">
                    <a:lumMod val="50000"/>
                  </a:schemeClr>
                </a:solidFill>
              </a:rPr>
              <a:t>If the household is in one of these situations then they should receive RRH support not HP.</a:t>
            </a:r>
          </a:p>
        </p:txBody>
      </p:sp>
    </p:spTree>
    <p:extLst>
      <p:ext uri="{BB962C8B-B14F-4D97-AF65-F5344CB8AC3E}">
        <p14:creationId xmlns:p14="http://schemas.microsoft.com/office/powerpoint/2010/main" val="4217076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99249"/>
            <a:ext cx="6347713" cy="1320800"/>
          </a:xfrm>
        </p:spPr>
        <p:txBody>
          <a:bodyPr/>
          <a:lstStyle/>
          <a:p>
            <a:r>
              <a:rPr lang="en-US" dirty="0"/>
              <a:t>RRH/SSVF/HP</a:t>
            </a:r>
            <a:br>
              <a:rPr lang="en-US" dirty="0"/>
            </a:br>
            <a:endParaRPr lang="en-US" dirty="0"/>
          </a:p>
        </p:txBody>
      </p:sp>
      <p:sp>
        <p:nvSpPr>
          <p:cNvPr id="2" name="Content Placeholder 1"/>
          <p:cNvSpPr>
            <a:spLocks noGrp="1"/>
          </p:cNvSpPr>
          <p:nvPr>
            <p:ph idx="1"/>
          </p:nvPr>
        </p:nvSpPr>
        <p:spPr>
          <a:xfrm>
            <a:off x="4879109" y="1550732"/>
            <a:ext cx="2286000" cy="4983163"/>
          </a:xfrm>
        </p:spPr>
        <p:txBody>
          <a:bodyPr>
            <a:normAutofit/>
          </a:bodyPr>
          <a:lstStyle/>
          <a:p>
            <a:r>
              <a:rPr lang="en-US" sz="1600" dirty="0">
                <a:solidFill>
                  <a:schemeClr val="accent6">
                    <a:lumMod val="50000"/>
                  </a:schemeClr>
                </a:solidFill>
              </a:rPr>
              <a:t>Outreach</a:t>
            </a:r>
          </a:p>
          <a:p>
            <a:r>
              <a:rPr lang="en-US" sz="1600" dirty="0">
                <a:solidFill>
                  <a:schemeClr val="accent6">
                    <a:lumMod val="50000"/>
                  </a:schemeClr>
                </a:solidFill>
              </a:rPr>
              <a:t>Personnel/Labor</a:t>
            </a:r>
          </a:p>
          <a:p>
            <a:r>
              <a:rPr lang="en-US" sz="1600" dirty="0">
                <a:solidFill>
                  <a:schemeClr val="accent6">
                    <a:lumMod val="50000"/>
                  </a:schemeClr>
                </a:solidFill>
              </a:rPr>
              <a:t>Purchase of emergency supplies</a:t>
            </a:r>
          </a:p>
          <a:p>
            <a:r>
              <a:rPr lang="en-US" sz="1600" dirty="0">
                <a:solidFill>
                  <a:schemeClr val="accent6">
                    <a:lumMod val="50000"/>
                  </a:schemeClr>
                </a:solidFill>
              </a:rPr>
              <a:t>Rental Assistance</a:t>
            </a:r>
          </a:p>
          <a:p>
            <a:r>
              <a:rPr lang="en-US" sz="1600" dirty="0">
                <a:solidFill>
                  <a:schemeClr val="accent6">
                    <a:lumMod val="50000"/>
                  </a:schemeClr>
                </a:solidFill>
              </a:rPr>
              <a:t>Rental/Security Deposit</a:t>
            </a:r>
          </a:p>
          <a:p>
            <a:r>
              <a:rPr lang="en-US" sz="1600" dirty="0">
                <a:solidFill>
                  <a:schemeClr val="accent6">
                    <a:lumMod val="50000"/>
                  </a:schemeClr>
                </a:solidFill>
              </a:rPr>
              <a:t>Transportation</a:t>
            </a:r>
          </a:p>
          <a:p>
            <a:r>
              <a:rPr lang="en-US" sz="1600" dirty="0">
                <a:solidFill>
                  <a:schemeClr val="accent6">
                    <a:lumMod val="50000"/>
                  </a:schemeClr>
                </a:solidFill>
              </a:rPr>
              <a:t>Utility Assistance</a:t>
            </a:r>
          </a:p>
          <a:p>
            <a:r>
              <a:rPr lang="en-US" sz="1600" dirty="0">
                <a:solidFill>
                  <a:schemeClr val="accent6">
                    <a:lumMod val="50000"/>
                  </a:schemeClr>
                </a:solidFill>
              </a:rPr>
              <a:t>Utility Deposit</a:t>
            </a:r>
          </a:p>
          <a:p>
            <a:r>
              <a:rPr lang="en-US" sz="1600" dirty="0">
                <a:solidFill>
                  <a:schemeClr val="accent6">
                    <a:lumMod val="50000"/>
                  </a:schemeClr>
                </a:solidFill>
              </a:rPr>
              <a:t>Vehicle Maintenance</a:t>
            </a:r>
          </a:p>
        </p:txBody>
      </p:sp>
      <p:sp>
        <p:nvSpPr>
          <p:cNvPr id="5" name="Content Placeholder 1">
            <a:extLst>
              <a:ext uri="{FF2B5EF4-FFF2-40B4-BE49-F238E27FC236}">
                <a16:creationId xmlns:a16="http://schemas.microsoft.com/office/drawing/2014/main" id="{085EC2EB-134E-42FA-8170-24A2C8ABA2AA}"/>
              </a:ext>
            </a:extLst>
          </p:cNvPr>
          <p:cNvSpPr txBox="1">
            <a:spLocks/>
          </p:cNvSpPr>
          <p:nvPr/>
        </p:nvSpPr>
        <p:spPr>
          <a:xfrm>
            <a:off x="1676400" y="1530054"/>
            <a:ext cx="2743200" cy="5087035"/>
          </a:xfrm>
          <a:prstGeom prst="rect">
            <a:avLst/>
          </a:prstGeom>
        </p:spPr>
        <p:txBody>
          <a:bodyPr vert="horz" lIns="91440" tIns="45720" rIns="91440" bIns="45720" rtlCol="0" anchor="t">
            <a:normAutofit fontScale="40000" lnSpcReduction="20000"/>
          </a:bodyPr>
          <a:lst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1600" kern="1200" cap="none">
                <a:solidFill>
                  <a:schemeClr val="tx1"/>
                </a:solidFill>
                <a:effectLst/>
                <a:latin typeface="Arial" panose="020B0604020202020204" pitchFamily="34" charset="0"/>
                <a:ea typeface="+mn-ea"/>
                <a:cs typeface="Arial" panose="020B0604020202020204" pitchFamily="34" charset="0"/>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Arial" panose="020B0604020202020204" pitchFamily="34" charset="0"/>
                <a:ea typeface="+mn-ea"/>
                <a:cs typeface="Arial" panose="020B0604020202020204" pitchFamily="34" charset="0"/>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Arial" panose="020B0604020202020204" pitchFamily="34" charset="0"/>
                <a:ea typeface="+mn-ea"/>
                <a:cs typeface="Arial" panose="020B0604020202020204" pitchFamily="34" charset="0"/>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Arial" panose="020B0604020202020204" pitchFamily="34" charset="0"/>
                <a:ea typeface="+mn-ea"/>
                <a:cs typeface="Arial" panose="020B0604020202020204" pitchFamily="34" charset="0"/>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342900" indent="-342900" defTabSz="457200">
              <a:buSzPct val="80000"/>
              <a:buFont typeface="Wingdings 3" charset="2"/>
              <a:buChar char=""/>
            </a:pPr>
            <a:r>
              <a:rPr lang="en-US" sz="4000" dirty="0">
                <a:solidFill>
                  <a:schemeClr val="accent6">
                    <a:lumMod val="50000"/>
                  </a:schemeClr>
                </a:solidFill>
              </a:rPr>
              <a:t>Application Fees</a:t>
            </a:r>
            <a:endParaRPr lang="en-US" sz="4000" dirty="0">
              <a:solidFill>
                <a:schemeClr val="accent6">
                  <a:lumMod val="50000"/>
                </a:schemeClr>
              </a:solidFill>
              <a:latin typeface="+mn-lt"/>
              <a:cs typeface="+mn-cs"/>
            </a:endParaRPr>
          </a:p>
          <a:p>
            <a:pPr marL="342900" indent="-342900" defTabSz="457200">
              <a:buSzPct val="80000"/>
              <a:buFont typeface="Wingdings 3" charset="2"/>
              <a:buChar char=""/>
            </a:pPr>
            <a:r>
              <a:rPr lang="en-US" sz="4000" dirty="0">
                <a:solidFill>
                  <a:schemeClr val="accent6">
                    <a:lumMod val="50000"/>
                  </a:schemeClr>
                </a:solidFill>
                <a:latin typeface="+mn-lt"/>
                <a:cs typeface="+mn-cs"/>
              </a:rPr>
              <a:t>Case Management</a:t>
            </a:r>
          </a:p>
          <a:p>
            <a:pPr marL="342900" indent="-342900" defTabSz="457200">
              <a:buSzPct val="80000"/>
              <a:buFont typeface="Wingdings 3" charset="2"/>
              <a:buChar char=""/>
            </a:pPr>
            <a:r>
              <a:rPr lang="en-US" sz="4000" dirty="0">
                <a:solidFill>
                  <a:schemeClr val="accent6">
                    <a:lumMod val="50000"/>
                  </a:schemeClr>
                </a:solidFill>
                <a:latin typeface="+mn-lt"/>
                <a:cs typeface="+mn-cs"/>
              </a:rPr>
              <a:t>Child Care</a:t>
            </a:r>
          </a:p>
          <a:p>
            <a:pPr marL="342900" indent="-342900" defTabSz="457200">
              <a:buSzPct val="80000"/>
              <a:buFont typeface="Wingdings 3" charset="2"/>
              <a:buChar char=""/>
            </a:pPr>
            <a:r>
              <a:rPr lang="en-US" sz="4000" dirty="0">
                <a:solidFill>
                  <a:schemeClr val="accent6">
                    <a:lumMod val="50000"/>
                  </a:schemeClr>
                </a:solidFill>
                <a:latin typeface="+mn-lt"/>
                <a:cs typeface="+mn-cs"/>
              </a:rPr>
              <a:t>Emergency Housing Assistance</a:t>
            </a:r>
          </a:p>
          <a:p>
            <a:pPr marL="342900" indent="-342900" defTabSz="457200">
              <a:buSzPct val="80000"/>
              <a:buFont typeface="Wingdings 3" charset="2"/>
              <a:buChar char=""/>
            </a:pPr>
            <a:r>
              <a:rPr lang="en-US" sz="4000" dirty="0">
                <a:solidFill>
                  <a:schemeClr val="accent6">
                    <a:lumMod val="50000"/>
                  </a:schemeClr>
                </a:solidFill>
                <a:latin typeface="+mn-lt"/>
                <a:cs typeface="+mn-cs"/>
              </a:rPr>
              <a:t>Employment Assistance</a:t>
            </a:r>
          </a:p>
          <a:p>
            <a:pPr marL="342900" indent="-342900" defTabSz="457200">
              <a:buSzPct val="80000"/>
              <a:buFont typeface="Wingdings 3" charset="2"/>
              <a:buChar char=""/>
            </a:pPr>
            <a:r>
              <a:rPr lang="en-US" sz="4000" dirty="0">
                <a:solidFill>
                  <a:schemeClr val="accent6">
                    <a:lumMod val="50000"/>
                  </a:schemeClr>
                </a:solidFill>
                <a:latin typeface="+mn-lt"/>
                <a:cs typeface="+mn-cs"/>
              </a:rPr>
              <a:t>General Housing Stability Assistance</a:t>
            </a:r>
          </a:p>
          <a:p>
            <a:pPr marL="342900" indent="-342900" defTabSz="457200">
              <a:buSzPct val="80000"/>
              <a:buFont typeface="Wingdings 3" charset="2"/>
              <a:buChar char=""/>
            </a:pPr>
            <a:r>
              <a:rPr lang="en-US" sz="4000" dirty="0">
                <a:solidFill>
                  <a:schemeClr val="accent6">
                    <a:lumMod val="50000"/>
                  </a:schemeClr>
                </a:solidFill>
                <a:latin typeface="+mn-lt"/>
                <a:cs typeface="+mn-cs"/>
              </a:rPr>
              <a:t>Housing Placement</a:t>
            </a:r>
          </a:p>
          <a:p>
            <a:pPr marL="342900" indent="-342900" defTabSz="457200">
              <a:buSzPct val="80000"/>
              <a:buFont typeface="Wingdings 3" charset="2"/>
              <a:buChar char=""/>
            </a:pPr>
            <a:r>
              <a:rPr lang="en-US" sz="4000" dirty="0">
                <a:solidFill>
                  <a:schemeClr val="accent6">
                    <a:lumMod val="50000"/>
                  </a:schemeClr>
                </a:solidFill>
                <a:latin typeface="+mn-lt"/>
                <a:cs typeface="+mn-cs"/>
              </a:rPr>
              <a:t>Housing Search and Info</a:t>
            </a:r>
          </a:p>
          <a:p>
            <a:pPr marL="342900" indent="-342900" defTabSz="457200">
              <a:buSzPct val="80000"/>
              <a:buFont typeface="Wingdings 3" charset="2"/>
              <a:buChar char=""/>
            </a:pPr>
            <a:r>
              <a:rPr lang="en-US" sz="4000" dirty="0">
                <a:solidFill>
                  <a:schemeClr val="accent6">
                    <a:lumMod val="50000"/>
                  </a:schemeClr>
                </a:solidFill>
                <a:latin typeface="+mn-lt"/>
                <a:cs typeface="+mn-cs"/>
              </a:rPr>
              <a:t>Motel/Hotel Vouchers</a:t>
            </a:r>
          </a:p>
          <a:p>
            <a:pPr marL="342900" indent="-342900" defTabSz="457200">
              <a:buSzPct val="80000"/>
              <a:buFont typeface="Wingdings 3" charset="2"/>
              <a:buChar char=""/>
            </a:pPr>
            <a:r>
              <a:rPr lang="en-US" sz="4000" dirty="0">
                <a:solidFill>
                  <a:schemeClr val="accent6">
                    <a:lumMod val="50000"/>
                  </a:schemeClr>
                </a:solidFill>
                <a:latin typeface="+mn-lt"/>
                <a:cs typeface="+mn-cs"/>
              </a:rPr>
              <a:t>Moving Costs</a:t>
            </a:r>
          </a:p>
          <a:p>
            <a:pPr marL="342900" indent="-342900" defTabSz="457200">
              <a:buSzPct val="80000"/>
              <a:buFont typeface="Wingdings 3" charset="2"/>
              <a:buChar char=""/>
            </a:pPr>
            <a:r>
              <a:rPr lang="en-US" sz="4000" dirty="0">
                <a:solidFill>
                  <a:schemeClr val="accent6">
                    <a:lumMod val="50000"/>
                  </a:schemeClr>
                </a:solidFill>
                <a:latin typeface="+mn-lt"/>
                <a:cs typeface="+mn-cs"/>
              </a:rPr>
              <a:t>Other</a:t>
            </a:r>
          </a:p>
          <a:p>
            <a:endParaRPr lang="en-US" sz="2500" dirty="0"/>
          </a:p>
          <a:p>
            <a:endParaRPr lang="en-US" dirty="0"/>
          </a:p>
          <a:p>
            <a:endParaRPr lang="en-US" dirty="0"/>
          </a:p>
        </p:txBody>
      </p:sp>
      <p:sp>
        <p:nvSpPr>
          <p:cNvPr id="6" name="TextBox 5">
            <a:extLst>
              <a:ext uri="{FF2B5EF4-FFF2-40B4-BE49-F238E27FC236}">
                <a16:creationId xmlns:a16="http://schemas.microsoft.com/office/drawing/2014/main" id="{5F2A55CA-2591-4F3F-B06F-2E1B7C942ED6}"/>
              </a:ext>
            </a:extLst>
          </p:cNvPr>
          <p:cNvSpPr txBox="1"/>
          <p:nvPr/>
        </p:nvSpPr>
        <p:spPr>
          <a:xfrm>
            <a:off x="1143000" y="1004522"/>
            <a:ext cx="6477000" cy="615553"/>
          </a:xfrm>
          <a:prstGeom prst="rect">
            <a:avLst/>
          </a:prstGeom>
          <a:noFill/>
        </p:spPr>
        <p:txBody>
          <a:bodyPr wrap="square" rtlCol="0">
            <a:spAutoFit/>
          </a:bodyPr>
          <a:lstStyle/>
          <a:p>
            <a:pPr algn="ctr"/>
            <a:r>
              <a:rPr lang="en-US" b="1" dirty="0">
                <a:solidFill>
                  <a:schemeClr val="accent6">
                    <a:lumMod val="50000"/>
                  </a:schemeClr>
                </a:solidFill>
              </a:rPr>
              <a:t>SSVF Services – services must be tracked for SSVF clients</a:t>
            </a:r>
          </a:p>
          <a:p>
            <a:endParaRPr lang="en-US" sz="1600" dirty="0">
              <a:solidFill>
                <a:schemeClr val="tx1">
                  <a:lumMod val="75000"/>
                  <a:lumOff val="25000"/>
                </a:schemeClr>
              </a:solidFill>
            </a:endParaRPr>
          </a:p>
        </p:txBody>
      </p:sp>
    </p:spTree>
    <p:extLst>
      <p:ext uri="{BB962C8B-B14F-4D97-AF65-F5344CB8AC3E}">
        <p14:creationId xmlns:p14="http://schemas.microsoft.com/office/powerpoint/2010/main" val="1074694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52400"/>
            <a:ext cx="6347713" cy="1320800"/>
          </a:xfrm>
        </p:spPr>
        <p:txBody>
          <a:bodyPr/>
          <a:lstStyle/>
          <a:p>
            <a:r>
              <a:rPr lang="en-US" dirty="0"/>
              <a:t>RRH/SSVF/HP</a:t>
            </a:r>
          </a:p>
        </p:txBody>
      </p:sp>
      <p:sp>
        <p:nvSpPr>
          <p:cNvPr id="2" name="Content Placeholder 1"/>
          <p:cNvSpPr>
            <a:spLocks noGrp="1"/>
          </p:cNvSpPr>
          <p:nvPr>
            <p:ph idx="1"/>
          </p:nvPr>
        </p:nvSpPr>
        <p:spPr>
          <a:xfrm>
            <a:off x="533400" y="1219200"/>
            <a:ext cx="6705600" cy="4983163"/>
          </a:xfrm>
        </p:spPr>
        <p:txBody>
          <a:bodyPr>
            <a:normAutofit/>
          </a:bodyPr>
          <a:lstStyle/>
          <a:p>
            <a:r>
              <a:rPr lang="en-US" sz="2400" b="1" dirty="0">
                <a:solidFill>
                  <a:schemeClr val="accent6">
                    <a:lumMod val="50000"/>
                  </a:schemeClr>
                </a:solidFill>
              </a:rPr>
              <a:t>Reporting</a:t>
            </a:r>
          </a:p>
          <a:p>
            <a:r>
              <a:rPr lang="en-US" sz="2400" b="1" dirty="0" err="1">
                <a:solidFill>
                  <a:schemeClr val="accent6">
                    <a:lumMod val="50000"/>
                  </a:schemeClr>
                </a:solidFill>
              </a:rPr>
              <a:t>RRH</a:t>
            </a:r>
            <a:r>
              <a:rPr lang="en-US" sz="2400" b="1" dirty="0">
                <a:solidFill>
                  <a:schemeClr val="accent6">
                    <a:lumMod val="50000"/>
                  </a:schemeClr>
                </a:solidFill>
              </a:rPr>
              <a:t>/Homeless Prevention</a:t>
            </a:r>
            <a:endParaRPr lang="en-US" sz="2400" dirty="0">
              <a:solidFill>
                <a:schemeClr val="accent6">
                  <a:lumMod val="50000"/>
                </a:schemeClr>
              </a:solidFill>
            </a:endParaRPr>
          </a:p>
          <a:p>
            <a:pPr lvl="1"/>
            <a:r>
              <a:rPr lang="en-US" sz="2000" b="1" dirty="0">
                <a:solidFill>
                  <a:schemeClr val="accent6">
                    <a:lumMod val="50000"/>
                  </a:schemeClr>
                </a:solidFill>
              </a:rPr>
              <a:t>APR/CAPER:</a:t>
            </a:r>
            <a:endParaRPr lang="en-US" sz="2000" dirty="0">
              <a:solidFill>
                <a:schemeClr val="accent6">
                  <a:lumMod val="50000"/>
                </a:schemeClr>
              </a:solidFill>
            </a:endParaRPr>
          </a:p>
          <a:p>
            <a:pPr lvl="2"/>
            <a:r>
              <a:rPr lang="en-US" sz="2000" dirty="0">
                <a:solidFill>
                  <a:schemeClr val="accent6">
                    <a:lumMod val="50000"/>
                  </a:schemeClr>
                </a:solidFill>
              </a:rPr>
              <a:t>Q22c: RRH Length of Time between Project Entry Date and Residential Move-in Date.  No longer just </a:t>
            </a:r>
            <a:r>
              <a:rPr lang="en-US" sz="2000" dirty="0" err="1">
                <a:solidFill>
                  <a:schemeClr val="accent6">
                    <a:lumMod val="50000"/>
                  </a:schemeClr>
                </a:solidFill>
              </a:rPr>
              <a:t>HoH</a:t>
            </a:r>
            <a:r>
              <a:rPr lang="en-US" sz="2000" dirty="0">
                <a:solidFill>
                  <a:schemeClr val="accent6">
                    <a:lumMod val="50000"/>
                  </a:schemeClr>
                </a:solidFill>
              </a:rPr>
              <a:t>, now all persons</a:t>
            </a:r>
            <a:endParaRPr lang="en-US" sz="2400" dirty="0">
              <a:solidFill>
                <a:schemeClr val="accent6">
                  <a:lumMod val="50000"/>
                </a:schemeClr>
              </a:solidFill>
            </a:endParaRPr>
          </a:p>
          <a:p>
            <a:r>
              <a:rPr lang="en-US" sz="2400" b="1" dirty="0">
                <a:solidFill>
                  <a:schemeClr val="accent6">
                    <a:lumMod val="50000"/>
                  </a:schemeClr>
                </a:solidFill>
              </a:rPr>
              <a:t>SSVF – Export and Repository Upload</a:t>
            </a:r>
            <a:endParaRPr lang="en-US" sz="2400" dirty="0">
              <a:solidFill>
                <a:schemeClr val="accent6">
                  <a:lumMod val="50000"/>
                </a:schemeClr>
              </a:solidFill>
            </a:endParaRPr>
          </a:p>
          <a:p>
            <a:endParaRPr lang="en-US" dirty="0"/>
          </a:p>
        </p:txBody>
      </p:sp>
    </p:spTree>
    <p:extLst>
      <p:ext uri="{BB962C8B-B14F-4D97-AF65-F5344CB8AC3E}">
        <p14:creationId xmlns:p14="http://schemas.microsoft.com/office/powerpoint/2010/main" val="4158964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0600" y="287517"/>
            <a:ext cx="6553198" cy="703083"/>
          </a:xfrm>
        </p:spPr>
        <p:txBody>
          <a:bodyPr>
            <a:normAutofit/>
          </a:bodyPr>
          <a:lstStyle/>
          <a:p>
            <a:r>
              <a:rPr lang="en-US" sz="3200" dirty="0"/>
              <a:t>How To Submit An Issue</a:t>
            </a:r>
          </a:p>
        </p:txBody>
      </p:sp>
      <p:sp>
        <p:nvSpPr>
          <p:cNvPr id="2" name="Content Placeholder 1"/>
          <p:cNvSpPr>
            <a:spLocks noGrp="1"/>
          </p:cNvSpPr>
          <p:nvPr>
            <p:ph idx="1"/>
          </p:nvPr>
        </p:nvSpPr>
        <p:spPr>
          <a:xfrm>
            <a:off x="876300" y="990600"/>
            <a:ext cx="6515100" cy="5105400"/>
          </a:xfrm>
        </p:spPr>
        <p:txBody>
          <a:bodyPr>
            <a:normAutofit lnSpcReduction="10000"/>
          </a:bodyPr>
          <a:lstStyle/>
          <a:p>
            <a:pPr marL="0" indent="0">
              <a:buNone/>
            </a:pPr>
            <a:r>
              <a:rPr lang="en-US" dirty="0">
                <a:solidFill>
                  <a:schemeClr val="accent6">
                    <a:lumMod val="50000"/>
                  </a:schemeClr>
                </a:solidFill>
              </a:rPr>
              <a:t>When submitting a Help Desk Ticket make sure to include:</a:t>
            </a:r>
          </a:p>
          <a:p>
            <a:pPr marL="0" indent="0">
              <a:buNone/>
            </a:pPr>
            <a:r>
              <a:rPr lang="en-US" b="1" dirty="0">
                <a:solidFill>
                  <a:schemeClr val="accent6">
                    <a:lumMod val="50000"/>
                  </a:schemeClr>
                </a:solidFill>
              </a:rPr>
              <a:t>General Client Issues</a:t>
            </a:r>
          </a:p>
          <a:p>
            <a:pPr lvl="1">
              <a:spcBef>
                <a:spcPts val="300"/>
              </a:spcBef>
            </a:pPr>
            <a:r>
              <a:rPr lang="en-US" sz="1800" dirty="0">
                <a:solidFill>
                  <a:schemeClr val="accent6">
                    <a:lumMod val="50000"/>
                  </a:schemeClr>
                </a:solidFill>
              </a:rPr>
              <a:t>Client ID(s) </a:t>
            </a:r>
            <a:r>
              <a:rPr lang="en-US" dirty="0">
                <a:solidFill>
                  <a:schemeClr val="accent6">
                    <a:lumMod val="50000"/>
                  </a:schemeClr>
                </a:solidFill>
              </a:rPr>
              <a:t>– </a:t>
            </a:r>
            <a:r>
              <a:rPr lang="en-US" sz="1400" i="1" dirty="0">
                <a:solidFill>
                  <a:schemeClr val="accent6">
                    <a:lumMod val="50000"/>
                  </a:schemeClr>
                </a:solidFill>
              </a:rPr>
              <a:t>most important</a:t>
            </a:r>
            <a:endParaRPr lang="en-US" i="1" dirty="0">
              <a:solidFill>
                <a:schemeClr val="accent6">
                  <a:lumMod val="50000"/>
                </a:schemeClr>
              </a:solidFill>
            </a:endParaRPr>
          </a:p>
          <a:p>
            <a:pPr lvl="1"/>
            <a:r>
              <a:rPr lang="en-US" sz="1800" dirty="0">
                <a:solidFill>
                  <a:schemeClr val="accent6">
                    <a:lumMod val="50000"/>
                  </a:schemeClr>
                </a:solidFill>
              </a:rPr>
              <a:t>Client Enrollment </a:t>
            </a:r>
            <a:r>
              <a:rPr lang="en-US" dirty="0">
                <a:solidFill>
                  <a:schemeClr val="accent6">
                    <a:lumMod val="50000"/>
                  </a:schemeClr>
                </a:solidFill>
              </a:rPr>
              <a:t>- </a:t>
            </a:r>
            <a:r>
              <a:rPr lang="en-US" sz="1400" i="1" dirty="0">
                <a:solidFill>
                  <a:schemeClr val="accent6">
                    <a:lumMod val="50000"/>
                  </a:schemeClr>
                </a:solidFill>
              </a:rPr>
              <a:t>which enrollment is being impacted by the issue</a:t>
            </a:r>
          </a:p>
          <a:p>
            <a:pPr lvl="1"/>
            <a:r>
              <a:rPr lang="en-US" sz="1800" dirty="0">
                <a:solidFill>
                  <a:schemeClr val="accent6">
                    <a:lumMod val="50000"/>
                  </a:schemeClr>
                </a:solidFill>
              </a:rPr>
              <a:t>User Login </a:t>
            </a:r>
            <a:r>
              <a:rPr lang="en-US" dirty="0">
                <a:solidFill>
                  <a:schemeClr val="accent6">
                    <a:lumMod val="50000"/>
                  </a:schemeClr>
                </a:solidFill>
              </a:rPr>
              <a:t>– </a:t>
            </a:r>
            <a:r>
              <a:rPr lang="en-US" sz="1400" i="1" dirty="0">
                <a:solidFill>
                  <a:schemeClr val="accent6">
                    <a:lumMod val="50000"/>
                  </a:schemeClr>
                </a:solidFill>
              </a:rPr>
              <a:t>if you have multiple logins, tell your user ID </a:t>
            </a:r>
            <a:endParaRPr lang="en-US" i="1" dirty="0">
              <a:solidFill>
                <a:schemeClr val="accent6">
                  <a:lumMod val="50000"/>
                </a:schemeClr>
              </a:solidFill>
            </a:endParaRPr>
          </a:p>
          <a:p>
            <a:pPr lvl="1"/>
            <a:r>
              <a:rPr lang="en-US" sz="1800" dirty="0">
                <a:solidFill>
                  <a:schemeClr val="accent6">
                    <a:lumMod val="50000"/>
                  </a:schemeClr>
                </a:solidFill>
              </a:rPr>
              <a:t>Role</a:t>
            </a:r>
            <a:r>
              <a:rPr lang="en-US" dirty="0">
                <a:solidFill>
                  <a:schemeClr val="accent6">
                    <a:lumMod val="50000"/>
                  </a:schemeClr>
                </a:solidFill>
              </a:rPr>
              <a:t> – </a:t>
            </a:r>
            <a:r>
              <a:rPr lang="en-US" sz="1400" i="1" dirty="0">
                <a:solidFill>
                  <a:schemeClr val="accent6">
                    <a:lumMod val="50000"/>
                  </a:schemeClr>
                </a:solidFill>
              </a:rPr>
              <a:t>tell us which role you are using </a:t>
            </a:r>
            <a:endParaRPr lang="en-US" i="1" dirty="0">
              <a:solidFill>
                <a:schemeClr val="accent6">
                  <a:lumMod val="50000"/>
                </a:schemeClr>
              </a:solidFill>
            </a:endParaRPr>
          </a:p>
          <a:p>
            <a:pPr marL="0" indent="0">
              <a:spcBef>
                <a:spcPts val="1200"/>
              </a:spcBef>
              <a:buNone/>
            </a:pPr>
            <a:r>
              <a:rPr lang="en-US" b="1" dirty="0">
                <a:solidFill>
                  <a:schemeClr val="accent6">
                    <a:lumMod val="50000"/>
                  </a:schemeClr>
                </a:solidFill>
              </a:rPr>
              <a:t>Report Issues</a:t>
            </a:r>
          </a:p>
          <a:p>
            <a:pPr lvl="1">
              <a:spcBef>
                <a:spcPts val="600"/>
              </a:spcBef>
            </a:pPr>
            <a:r>
              <a:rPr lang="en-US" sz="1800" dirty="0">
                <a:solidFill>
                  <a:schemeClr val="accent6">
                    <a:lumMod val="50000"/>
                  </a:schemeClr>
                </a:solidFill>
              </a:rPr>
              <a:t>If this is a report issue; what is the exact name of the report as it appears in HMIS?</a:t>
            </a:r>
          </a:p>
          <a:p>
            <a:pPr lvl="1"/>
            <a:r>
              <a:rPr lang="en-US" sz="1800" dirty="0">
                <a:solidFill>
                  <a:schemeClr val="accent6">
                    <a:lumMod val="50000"/>
                  </a:schemeClr>
                </a:solidFill>
              </a:rPr>
              <a:t>What date range are you using?</a:t>
            </a:r>
          </a:p>
          <a:p>
            <a:pPr lvl="1"/>
            <a:r>
              <a:rPr lang="en-US" sz="1800" dirty="0">
                <a:solidFill>
                  <a:schemeClr val="accent6">
                    <a:lumMod val="50000"/>
                  </a:schemeClr>
                </a:solidFill>
              </a:rPr>
              <a:t>Provide a few sample client IDs where you are seeing the problem</a:t>
            </a:r>
          </a:p>
          <a:p>
            <a:pPr lvl="1"/>
            <a:r>
              <a:rPr lang="en-US" sz="1800" dirty="0">
                <a:solidFill>
                  <a:schemeClr val="accent6">
                    <a:lumMod val="50000"/>
                  </a:schemeClr>
                </a:solidFill>
              </a:rPr>
              <a:t>Which section of the report has issues?</a:t>
            </a:r>
          </a:p>
          <a:p>
            <a:pPr lvl="1"/>
            <a:r>
              <a:rPr lang="en-US" sz="1800" dirty="0">
                <a:solidFill>
                  <a:schemeClr val="accent6">
                    <a:lumMod val="50000"/>
                  </a:schemeClr>
                </a:solidFill>
              </a:rPr>
              <a:t>What Program(s) are you running the report on?</a:t>
            </a:r>
          </a:p>
        </p:txBody>
      </p:sp>
    </p:spTree>
    <p:extLst>
      <p:ext uri="{BB962C8B-B14F-4D97-AF65-F5344CB8AC3E}">
        <p14:creationId xmlns:p14="http://schemas.microsoft.com/office/powerpoint/2010/main" val="2301467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4800600"/>
          </a:xfrm>
        </p:spPr>
        <p:txBody>
          <a:bodyPr>
            <a:noAutofit/>
          </a:bodyPr>
          <a:lstStyle/>
          <a:p>
            <a:pPr algn="ctr">
              <a:buNone/>
            </a:pPr>
            <a:r>
              <a:rPr lang="en-US" sz="3200" dirty="0">
                <a:solidFill>
                  <a:schemeClr val="accent1"/>
                </a:solidFill>
                <a:latin typeface="+mj-lt"/>
                <a:ea typeface="+mj-ea"/>
                <a:cs typeface="+mj-cs"/>
              </a:rPr>
              <a:t>Questions or comments?</a:t>
            </a:r>
          </a:p>
          <a:p>
            <a:pPr algn="ctr">
              <a:buNone/>
            </a:pPr>
            <a:r>
              <a:rPr lang="en-US" sz="2800" u="sng" dirty="0">
                <a:solidFill>
                  <a:srgbClr val="F1AA2B"/>
                </a:solidFill>
              </a:rPr>
              <a:t>hmishelpdesk@marc.org</a:t>
            </a:r>
          </a:p>
          <a:p>
            <a:pPr algn="ctr">
              <a:buNone/>
            </a:pPr>
            <a:endParaRPr lang="en-US" sz="2800" dirty="0"/>
          </a:p>
          <a:p>
            <a:pPr algn="ctr">
              <a:buNone/>
            </a:pPr>
            <a:r>
              <a:rPr lang="en-US" sz="3200" dirty="0">
                <a:solidFill>
                  <a:schemeClr val="accent1"/>
                </a:solidFill>
                <a:latin typeface="+mj-lt"/>
                <a:ea typeface="+mj-ea"/>
                <a:cs typeface="+mj-cs"/>
              </a:rPr>
              <a:t>Submit at ticket:</a:t>
            </a:r>
            <a:r>
              <a:rPr lang="en-US" sz="3200" dirty="0"/>
              <a:t> </a:t>
            </a:r>
            <a:r>
              <a:rPr lang="en-US" sz="2800" u="sng" dirty="0">
                <a:solidFill>
                  <a:srgbClr val="F1AA2B"/>
                </a:solidFill>
              </a:rPr>
              <a:t>http://www.kcmetrohmis.org/helpdesk.htm</a:t>
            </a:r>
          </a:p>
          <a:p>
            <a:pPr algn="ctr">
              <a:buNone/>
            </a:pPr>
            <a:endParaRPr lang="en-US" sz="6000" dirty="0"/>
          </a:p>
        </p:txBody>
      </p:sp>
      <p:sp>
        <p:nvSpPr>
          <p:cNvPr id="5" name="TextBox 4">
            <a:extLst>
              <a:ext uri="{FF2B5EF4-FFF2-40B4-BE49-F238E27FC236}">
                <a16:creationId xmlns:a16="http://schemas.microsoft.com/office/drawing/2014/main" id="{F8F1EB2B-D6D7-4EC6-B899-06DD763D6A0C}"/>
              </a:ext>
            </a:extLst>
          </p:cNvPr>
          <p:cNvSpPr txBox="1"/>
          <p:nvPr/>
        </p:nvSpPr>
        <p:spPr>
          <a:xfrm>
            <a:off x="5029200" y="4724400"/>
            <a:ext cx="2895600" cy="646331"/>
          </a:xfrm>
          <a:prstGeom prst="rect">
            <a:avLst/>
          </a:prstGeom>
          <a:noFill/>
        </p:spPr>
        <p:txBody>
          <a:bodyPr wrap="square" rtlCol="0">
            <a:spAutoFit/>
          </a:bodyPr>
          <a:lstStyle/>
          <a:p>
            <a:r>
              <a:rPr lang="en-US" sz="3600" i="1" dirty="0">
                <a:solidFill>
                  <a:srgbClr val="F1AA2B"/>
                </a:solidFill>
              </a:rPr>
              <a:t>Thank you</a:t>
            </a:r>
          </a:p>
        </p:txBody>
      </p:sp>
    </p:spTree>
    <p:extLst>
      <p:ext uri="{BB962C8B-B14F-4D97-AF65-F5344CB8AC3E}">
        <p14:creationId xmlns:p14="http://schemas.microsoft.com/office/powerpoint/2010/main" val="3198347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8" name="Picture 7" descr="Logo-COLOR---200px.jpg"/>
          <p:cNvPicPr>
            <a:picLocks noChangeAspect="1"/>
          </p:cNvPicPr>
          <p:nvPr/>
        </p:nvPicPr>
        <p:blipFill>
          <a:blip r:embed="rId4" cstate="print"/>
          <a:stretch>
            <a:fillRect/>
          </a:stretch>
        </p:blipFill>
        <p:spPr>
          <a:xfrm>
            <a:off x="2481923" y="4298522"/>
            <a:ext cx="1143000" cy="1045845"/>
          </a:xfrm>
          <a:prstGeom prst="rect">
            <a:avLst/>
          </a:prstGeom>
        </p:spPr>
      </p:pic>
      <p:sp>
        <p:nvSpPr>
          <p:cNvPr id="9" name="Text Placeholder 2"/>
          <p:cNvSpPr txBox="1">
            <a:spLocks/>
          </p:cNvSpPr>
          <p:nvPr/>
        </p:nvSpPr>
        <p:spPr>
          <a:xfrm>
            <a:off x="4195431" y="4569389"/>
            <a:ext cx="2971799" cy="672309"/>
          </a:xfrm>
          <a:prstGeom prst="rect">
            <a:avLst/>
          </a:prstGeom>
        </p:spPr>
        <p:txBody>
          <a:bodyPr anchor="b">
            <a:normAutofit/>
          </a:bodyPr>
          <a:lstStyle>
            <a:lvl1pPr marL="0" indent="0">
              <a:buNone/>
              <a:tabLst>
                <a:tab pos="287338" algn="l"/>
                <a:tab pos="398463" algn="l"/>
              </a:tabLst>
              <a:defRPr sz="1600" b="1">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287338" algn="l"/>
                <a:tab pos="398463" algn="l"/>
              </a:tabLst>
              <a:defRPr/>
            </a:pPr>
            <a:r>
              <a:rPr kumimoji="0" lang="en-US" sz="1600" b="1" i="0" u="none" strike="noStrike" kern="1200" cap="none" spc="0" normalizeH="0" baseline="0" noProof="0" dirty="0">
                <a:ln>
                  <a:noFill/>
                </a:ln>
                <a:solidFill>
                  <a:schemeClr val="tx1"/>
                </a:solidFill>
                <a:effectLst/>
                <a:uLnTx/>
                <a:uFillTx/>
                <a:latin typeface="+mn-lt"/>
                <a:ea typeface="+mn-ea"/>
                <a:cs typeface="+mn-cs"/>
              </a:rPr>
              <a:t>	Help@NutmegIT.com</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287338" algn="l"/>
                <a:tab pos="398463" algn="l"/>
              </a:tabLst>
              <a:defRPr/>
            </a:pPr>
            <a:r>
              <a:rPr kumimoji="0" lang="en-US" sz="1600" b="1" i="0" u="none" strike="noStrike" kern="1200" cap="none" spc="0" normalizeH="0" baseline="0" noProof="0" dirty="0">
                <a:ln>
                  <a:noFill/>
                </a:ln>
                <a:solidFill>
                  <a:schemeClr val="tx1"/>
                </a:solidFill>
                <a:effectLst/>
                <a:uLnTx/>
                <a:uFillTx/>
                <a:latin typeface="+mn-lt"/>
                <a:ea typeface="+mn-ea"/>
                <a:cs typeface="+mn-cs"/>
              </a:rPr>
              <a:t>	Nutmegit.com</a:t>
            </a:r>
          </a:p>
        </p:txBody>
      </p:sp>
      <p:sp>
        <p:nvSpPr>
          <p:cNvPr id="10" name="Text Placeholder 2"/>
          <p:cNvSpPr txBox="1">
            <a:spLocks/>
          </p:cNvSpPr>
          <p:nvPr/>
        </p:nvSpPr>
        <p:spPr>
          <a:xfrm>
            <a:off x="4195430" y="4261077"/>
            <a:ext cx="2971799" cy="1000093"/>
          </a:xfrm>
          <a:prstGeom prst="rect">
            <a:avLst/>
          </a:prstGeom>
        </p:spPr>
        <p:txBody>
          <a:bodyPr anchor="b">
            <a:normAutofit/>
          </a:bodyPr>
          <a:lstStyle>
            <a:lvl1pPr marL="0" indent="0">
              <a:buNone/>
              <a:tabLst>
                <a:tab pos="398463" algn="l"/>
              </a:tabLst>
              <a:defRPr sz="1600" b="1">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398463" algn="l"/>
              </a:tabLst>
              <a:defRPr/>
            </a:pPr>
            <a:r>
              <a:rPr kumimoji="0" lang="en-US" sz="1600" b="1" i="0" u="none" strike="noStrike" kern="1200" cap="none" spc="0" normalizeH="0" baseline="0" noProof="0" dirty="0">
                <a:ln>
                  <a:noFill/>
                </a:ln>
                <a:solidFill>
                  <a:schemeClr val="tx1">
                    <a:lumMod val="50000"/>
                    <a:lumOff val="50000"/>
                  </a:schemeClr>
                </a:solidFill>
                <a:effectLst/>
                <a:uLnTx/>
                <a:uFillTx/>
                <a:latin typeface="+mn-lt"/>
                <a:ea typeface="+mn-ea"/>
                <a:cs typeface="+mn-cs"/>
              </a:rPr>
              <a:t>Provided by: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398463" algn="l"/>
              </a:tabLst>
              <a:defRPr/>
            </a:pPr>
            <a:r>
              <a:rPr kumimoji="0" lang="en-US" sz="1600" b="1" i="0" u="none" strike="noStrike" kern="1200" cap="none" spc="0" normalizeH="0" baseline="0" noProof="0" dirty="0">
                <a:ln>
                  <a:noFill/>
                </a:ln>
                <a:solidFill>
                  <a:schemeClr val="tx1">
                    <a:lumMod val="50000"/>
                    <a:lumOff val="50000"/>
                  </a:schemeClr>
                </a:solidFill>
                <a:effectLst/>
                <a:uLnTx/>
                <a:uFillTx/>
                <a:latin typeface="+mn-lt"/>
                <a:ea typeface="+mn-ea"/>
                <a:cs typeface="+mn-cs"/>
              </a:rPr>
              <a:t>P</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398463" algn="l"/>
              </a:tabLst>
              <a:defRPr/>
            </a:pPr>
            <a:r>
              <a:rPr kumimoji="0" lang="en-US" sz="1600" b="1" i="0" u="none" strike="noStrike" kern="1200" cap="none" spc="0" normalizeH="0" baseline="0" noProof="0" dirty="0">
                <a:ln>
                  <a:noFill/>
                </a:ln>
                <a:solidFill>
                  <a:schemeClr val="tx1">
                    <a:lumMod val="50000"/>
                    <a:lumOff val="50000"/>
                  </a:schemeClr>
                </a:solidFill>
                <a:effectLst/>
                <a:uLnTx/>
                <a:uFillTx/>
                <a:latin typeface="+mn-lt"/>
                <a:ea typeface="+mn-ea"/>
                <a:cs typeface="+mn-cs"/>
              </a:rPr>
              <a:t>W</a:t>
            </a:r>
          </a:p>
        </p:txBody>
      </p:sp>
      <p:sp>
        <p:nvSpPr>
          <p:cNvPr id="11" name="Title 1"/>
          <p:cNvSpPr txBox="1">
            <a:spLocks/>
          </p:cNvSpPr>
          <p:nvPr/>
        </p:nvSpPr>
        <p:spPr>
          <a:xfrm>
            <a:off x="1143000" y="340669"/>
            <a:ext cx="5678487" cy="752475"/>
          </a:xfrm>
          <a:prstGeom prst="rect">
            <a:avLst/>
          </a:prstGeom>
        </p:spPr>
        <p:txBody>
          <a:bodyPr anchor="t"/>
          <a:lstStyle>
            <a:lvl1pPr algn="l">
              <a:defRPr sz="4000" b="1" cap="all">
                <a:solidFill>
                  <a:schemeClr val="tx1">
                    <a:lumMod val="50000"/>
                    <a:lumOff val="50000"/>
                  </a:schemeClr>
                </a:solidFill>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sz="3600" noProof="0" dirty="0">
                <a:latin typeface="Myriad Pro" pitchFamily="34" charset="0"/>
                <a:ea typeface="+mj-ea"/>
                <a:cs typeface="+mj-cs"/>
              </a:rPr>
              <a:t>KC HMIS Training</a:t>
            </a:r>
            <a:endParaRPr kumimoji="0" lang="en-US" sz="3600" i="0" u="none" strike="noStrike" kern="1200" cap="all" spc="0" normalizeH="0" baseline="0" noProof="0" dirty="0">
              <a:ln>
                <a:noFill/>
              </a:ln>
              <a:solidFill>
                <a:schemeClr val="tx1">
                  <a:lumMod val="50000"/>
                  <a:lumOff val="50000"/>
                </a:schemeClr>
              </a:solidFill>
              <a:effectLst/>
              <a:uLnTx/>
              <a:uFillTx/>
              <a:latin typeface="Myriad Pro" pitchFamily="34" charset="0"/>
              <a:ea typeface="+mj-ea"/>
              <a:cs typeface="+mj-cs"/>
            </a:endParaRPr>
          </a:p>
        </p:txBody>
      </p:sp>
      <p:sp>
        <p:nvSpPr>
          <p:cNvPr id="12" name="Text Placeholder 2"/>
          <p:cNvSpPr txBox="1">
            <a:spLocks/>
          </p:cNvSpPr>
          <p:nvPr/>
        </p:nvSpPr>
        <p:spPr>
          <a:xfrm>
            <a:off x="3276600" y="914400"/>
            <a:ext cx="5678487" cy="444500"/>
          </a:xfrm>
          <a:prstGeom prst="rect">
            <a:avLst/>
          </a:prstGeom>
        </p:spPr>
        <p:txBody>
          <a:bodyPr anchor="b"/>
          <a:lstStyle>
            <a:lvl1pPr marL="0" indent="0">
              <a:buNone/>
              <a:defRPr sz="2000" b="1">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1" i="0" u="none" strike="noStrike" kern="1200" cap="none" spc="0" normalizeH="0" baseline="0" noProof="0" dirty="0">
              <a:ln>
                <a:noFill/>
              </a:ln>
              <a:solidFill>
                <a:schemeClr val="tx1"/>
              </a:solidFill>
              <a:effectLst/>
              <a:uLnTx/>
              <a:uFillTx/>
              <a:latin typeface="Myriad Pro" pitchFamily="34" charset="0"/>
            </a:endParaRPr>
          </a:p>
        </p:txBody>
      </p:sp>
      <p:sp>
        <p:nvSpPr>
          <p:cNvPr id="7" name="TextBox 6"/>
          <p:cNvSpPr txBox="1"/>
          <p:nvPr/>
        </p:nvSpPr>
        <p:spPr>
          <a:xfrm>
            <a:off x="838200" y="1489684"/>
            <a:ext cx="7382843" cy="3231654"/>
          </a:xfrm>
          <a:prstGeom prst="rect">
            <a:avLst/>
          </a:prstGeom>
          <a:noFill/>
        </p:spPr>
        <p:txBody>
          <a:bodyPr wrap="square" rtlCol="0">
            <a:spAutoFit/>
          </a:bodyPr>
          <a:lstStyle/>
          <a:p>
            <a:pPr algn="ctr"/>
            <a:r>
              <a:rPr lang="en-US" sz="2800" b="1" dirty="0">
                <a:solidFill>
                  <a:schemeClr val="bg1">
                    <a:lumMod val="50000"/>
                  </a:schemeClr>
                </a:solidFill>
              </a:rPr>
              <a:t>Presented by:</a:t>
            </a:r>
          </a:p>
          <a:p>
            <a:r>
              <a:rPr lang="en-US" sz="3600" b="1" dirty="0">
                <a:solidFill>
                  <a:schemeClr val="bg1">
                    <a:lumMod val="50000"/>
                  </a:schemeClr>
                </a:solidFill>
              </a:rPr>
              <a:t>Jim Bombaci, Nutmeg Consulting</a:t>
            </a:r>
          </a:p>
          <a:p>
            <a:endParaRPr lang="en-US" sz="2800" b="1" dirty="0">
              <a:solidFill>
                <a:schemeClr val="bg1">
                  <a:lumMod val="50000"/>
                </a:schemeClr>
              </a:solidFill>
            </a:endParaRPr>
          </a:p>
          <a:p>
            <a:endParaRPr lang="en-US" sz="2800" b="1" dirty="0">
              <a:solidFill>
                <a:schemeClr val="bg1">
                  <a:lumMod val="50000"/>
                </a:schemeClr>
              </a:solidFill>
            </a:endParaRPr>
          </a:p>
          <a:p>
            <a:endParaRPr lang="en-US" sz="2800" b="1" dirty="0">
              <a:solidFill>
                <a:schemeClr val="bg1">
                  <a:lumMod val="50000"/>
                </a:schemeClr>
              </a:solidFill>
            </a:endParaRPr>
          </a:p>
          <a:p>
            <a:endParaRPr lang="en-US" sz="2800" b="1" dirty="0">
              <a:solidFill>
                <a:schemeClr val="bg1">
                  <a:lumMod val="50000"/>
                </a:schemeClr>
              </a:solidFill>
            </a:endParaRPr>
          </a:p>
          <a:p>
            <a:endParaRPr lang="en-US" sz="2800" b="1" dirty="0">
              <a:solidFill>
                <a:schemeClr val="bg1">
                  <a:lumMod val="50000"/>
                </a:schemeClr>
              </a:solidFill>
            </a:endParaRPr>
          </a:p>
        </p:txBody>
      </p:sp>
      <p:sp>
        <p:nvSpPr>
          <p:cNvPr id="2" name="TextBox 1">
            <a:extLst>
              <a:ext uri="{FF2B5EF4-FFF2-40B4-BE49-F238E27FC236}">
                <a16:creationId xmlns:a16="http://schemas.microsoft.com/office/drawing/2014/main" id="{C715C599-8126-454A-8FA3-B900E2B5B841}"/>
              </a:ext>
            </a:extLst>
          </p:cNvPr>
          <p:cNvSpPr txBox="1"/>
          <p:nvPr/>
        </p:nvSpPr>
        <p:spPr>
          <a:xfrm>
            <a:off x="1295400" y="2992062"/>
            <a:ext cx="6781800" cy="707886"/>
          </a:xfrm>
          <a:prstGeom prst="rect">
            <a:avLst/>
          </a:prstGeom>
          <a:noFill/>
        </p:spPr>
        <p:txBody>
          <a:bodyPr wrap="square" rtlCol="0">
            <a:spAutoFit/>
          </a:bodyPr>
          <a:lstStyle/>
          <a:p>
            <a:pPr algn="ctr"/>
            <a:r>
              <a:rPr lang="en-US" sz="2000" i="1" dirty="0"/>
              <a:t>Class training and PPT content by Nutmeg Consulting based on similar content for CT HMIS.</a:t>
            </a:r>
          </a:p>
        </p:txBody>
      </p:sp>
      <p:pic>
        <p:nvPicPr>
          <p:cNvPr id="13" name="Picture 12" descr="CT-HMIS-Logo-blue-3d.jpg">
            <a:extLst>
              <a:ext uri="{FF2B5EF4-FFF2-40B4-BE49-F238E27FC236}">
                <a16:creationId xmlns:a16="http://schemas.microsoft.com/office/drawing/2014/main" id="{1B7CDDEE-008E-4167-BC33-B1C624FDAB90}"/>
              </a:ext>
            </a:extLst>
          </p:cNvPr>
          <p:cNvPicPr>
            <a:picLocks noChangeAspect="1"/>
          </p:cNvPicPr>
          <p:nvPr/>
        </p:nvPicPr>
        <p:blipFill>
          <a:blip r:embed="rId5" cstate="print"/>
          <a:stretch>
            <a:fillRect/>
          </a:stretch>
        </p:blipFill>
        <p:spPr>
          <a:xfrm>
            <a:off x="533400" y="5421398"/>
            <a:ext cx="1079500" cy="10795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5727" y="203200"/>
            <a:ext cx="6347713" cy="1320800"/>
          </a:xfrm>
        </p:spPr>
        <p:txBody>
          <a:bodyPr/>
          <a:lstStyle/>
          <a:p>
            <a:r>
              <a:rPr lang="en-US" dirty="0"/>
              <a:t>Content</a:t>
            </a:r>
          </a:p>
        </p:txBody>
      </p:sp>
      <p:sp>
        <p:nvSpPr>
          <p:cNvPr id="2" name="Content Placeholder 1"/>
          <p:cNvSpPr>
            <a:spLocks noGrp="1"/>
          </p:cNvSpPr>
          <p:nvPr>
            <p:ph idx="1"/>
          </p:nvPr>
        </p:nvSpPr>
        <p:spPr>
          <a:xfrm>
            <a:off x="565727" y="1143000"/>
            <a:ext cx="8229600" cy="4343400"/>
          </a:xfrm>
        </p:spPr>
        <p:txBody>
          <a:bodyPr>
            <a:normAutofit/>
          </a:bodyPr>
          <a:lstStyle/>
          <a:p>
            <a:r>
              <a:rPr lang="en-US" sz="2800" dirty="0">
                <a:solidFill>
                  <a:schemeClr val="accent6">
                    <a:lumMod val="50000"/>
                  </a:schemeClr>
                </a:solidFill>
              </a:rPr>
              <a:t>General Info</a:t>
            </a:r>
          </a:p>
          <a:p>
            <a:r>
              <a:rPr lang="en-US" sz="2800" dirty="0" err="1">
                <a:solidFill>
                  <a:schemeClr val="accent6">
                    <a:lumMod val="50000"/>
                  </a:schemeClr>
                </a:solidFill>
              </a:rPr>
              <a:t>SSVF</a:t>
            </a:r>
            <a:r>
              <a:rPr lang="en-US" sz="2800" dirty="0">
                <a:solidFill>
                  <a:schemeClr val="accent6">
                    <a:lumMod val="50000"/>
                  </a:schemeClr>
                </a:solidFill>
              </a:rPr>
              <a:t>/RRH/HP Notes</a:t>
            </a:r>
          </a:p>
          <a:p>
            <a:r>
              <a:rPr lang="en-US" sz="2800" dirty="0">
                <a:solidFill>
                  <a:schemeClr val="accent6">
                    <a:lumMod val="50000"/>
                  </a:schemeClr>
                </a:solidFill>
              </a:rPr>
              <a:t>How to submit a request for support</a:t>
            </a:r>
          </a:p>
          <a:p>
            <a:pPr marL="0" indent="0">
              <a:buNone/>
            </a:pPr>
            <a:endParaRPr lang="en-US"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27000"/>
            <a:ext cx="6347713" cy="1320800"/>
          </a:xfrm>
        </p:spPr>
        <p:txBody>
          <a:bodyPr>
            <a:normAutofit/>
          </a:bodyPr>
          <a:lstStyle/>
          <a:p>
            <a:r>
              <a:rPr lang="en-US" sz="3600" dirty="0"/>
              <a:t>General Info</a:t>
            </a:r>
          </a:p>
        </p:txBody>
      </p:sp>
      <p:sp>
        <p:nvSpPr>
          <p:cNvPr id="2" name="Content Placeholder 1"/>
          <p:cNvSpPr>
            <a:spLocks noGrp="1"/>
          </p:cNvSpPr>
          <p:nvPr>
            <p:ph idx="1"/>
          </p:nvPr>
        </p:nvSpPr>
        <p:spPr>
          <a:xfrm>
            <a:off x="381000" y="805873"/>
            <a:ext cx="6781800" cy="5410200"/>
          </a:xfrm>
        </p:spPr>
        <p:txBody>
          <a:bodyPr>
            <a:normAutofit/>
          </a:bodyPr>
          <a:lstStyle/>
          <a:p>
            <a:pPr marL="0" indent="0">
              <a:buNone/>
            </a:pPr>
            <a:endParaRPr lang="en-US" sz="1200" dirty="0">
              <a:solidFill>
                <a:schemeClr val="accent6">
                  <a:lumMod val="50000"/>
                </a:schemeClr>
              </a:solidFill>
            </a:endParaRPr>
          </a:p>
          <a:p>
            <a:pPr lvl="0"/>
            <a:r>
              <a:rPr lang="en-US" sz="2400" b="1" dirty="0">
                <a:solidFill>
                  <a:schemeClr val="accent6">
                    <a:lumMod val="50000"/>
                  </a:schemeClr>
                </a:solidFill>
              </a:rPr>
              <a:t>Program Enrollment vs. Member Enrollment</a:t>
            </a:r>
          </a:p>
          <a:p>
            <a:pPr lvl="1"/>
            <a:endParaRPr lang="en-US" sz="1400" dirty="0">
              <a:solidFill>
                <a:schemeClr val="accent6">
                  <a:lumMod val="50000"/>
                </a:schemeClr>
              </a:solidFill>
            </a:endParaRPr>
          </a:p>
          <a:p>
            <a:pPr lvl="1"/>
            <a:r>
              <a:rPr lang="en-US" dirty="0">
                <a:solidFill>
                  <a:schemeClr val="accent6">
                    <a:lumMod val="50000"/>
                  </a:schemeClr>
                </a:solidFill>
              </a:rPr>
              <a:t>The Program enrollment should be thought of as the “household enrollment” that has the same enrollment date as the HoH</a:t>
            </a:r>
          </a:p>
          <a:p>
            <a:pPr lvl="1">
              <a:spcBef>
                <a:spcPts val="1200"/>
              </a:spcBef>
            </a:pPr>
            <a:r>
              <a:rPr lang="en-US" dirty="0">
                <a:solidFill>
                  <a:schemeClr val="accent6">
                    <a:lumMod val="50000"/>
                  </a:schemeClr>
                </a:solidFill>
              </a:rPr>
              <a:t>Member Enrollment – Other Member enrollment dates may vary</a:t>
            </a:r>
            <a:r>
              <a:rPr lang="en-US" sz="1400" dirty="0">
                <a:solidFill>
                  <a:schemeClr val="accent6">
                    <a:lumMod val="50000"/>
                  </a:schemeClr>
                </a:solidFill>
              </a:rPr>
              <a:t> </a:t>
            </a:r>
          </a:p>
          <a:p>
            <a:pPr marL="914400" lvl="2" indent="0">
              <a:spcBef>
                <a:spcPts val="600"/>
              </a:spcBef>
              <a:buNone/>
            </a:pPr>
            <a:r>
              <a:rPr lang="en-US" sz="1300" dirty="0">
                <a:solidFill>
                  <a:schemeClr val="accent6">
                    <a:lumMod val="50000"/>
                  </a:schemeClr>
                </a:solidFill>
              </a:rPr>
              <a:t>Case Management &gt; Project Enrollment &gt; Gear (selected enrollment) &gt; Member </a:t>
            </a:r>
          </a:p>
          <a:p>
            <a:pPr lvl="1">
              <a:spcBef>
                <a:spcPts val="1200"/>
              </a:spcBef>
            </a:pPr>
            <a:r>
              <a:rPr lang="en-US" dirty="0">
                <a:solidFill>
                  <a:schemeClr val="accent6">
                    <a:lumMod val="50000"/>
                  </a:schemeClr>
                </a:solidFill>
              </a:rPr>
              <a:t>When Adding a Program Enrollment</a:t>
            </a:r>
          </a:p>
          <a:p>
            <a:pPr marL="457200" lvl="1" indent="0">
              <a:buNone/>
            </a:pPr>
            <a:r>
              <a:rPr lang="en-US" sz="1200" dirty="0">
                <a:solidFill>
                  <a:schemeClr val="accent6">
                    <a:lumMod val="50000"/>
                  </a:schemeClr>
                </a:solidFill>
              </a:rPr>
              <a:t> </a:t>
            </a:r>
          </a:p>
          <a:p>
            <a:pPr lvl="1"/>
            <a:endParaRPr lang="en-US" sz="1200" dirty="0">
              <a:solidFill>
                <a:schemeClr val="accent6">
                  <a:lumMod val="50000"/>
                </a:schemeClr>
              </a:solidFill>
            </a:endParaRPr>
          </a:p>
          <a:p>
            <a:pPr lvl="1"/>
            <a:endParaRPr lang="en-US" sz="1200" dirty="0">
              <a:solidFill>
                <a:schemeClr val="accent6">
                  <a:lumMod val="50000"/>
                </a:schemeClr>
              </a:solidFill>
            </a:endParaRPr>
          </a:p>
          <a:p>
            <a:pPr lvl="1"/>
            <a:endParaRPr lang="en-US" sz="1200" dirty="0">
              <a:solidFill>
                <a:schemeClr val="accent6">
                  <a:lumMod val="50000"/>
                </a:schemeClr>
              </a:solidFill>
            </a:endParaRPr>
          </a:p>
          <a:p>
            <a:pPr lvl="1"/>
            <a:endParaRPr lang="en-US" sz="1200" dirty="0">
              <a:solidFill>
                <a:schemeClr val="accent6">
                  <a:lumMod val="50000"/>
                </a:schemeClr>
              </a:solidFill>
            </a:endParaRPr>
          </a:p>
          <a:p>
            <a:pPr lvl="1"/>
            <a:endParaRPr lang="en-US" sz="1200" dirty="0">
              <a:solidFill>
                <a:schemeClr val="accent6">
                  <a:lumMod val="50000"/>
                </a:schemeClr>
              </a:solidFill>
            </a:endParaRPr>
          </a:p>
          <a:p>
            <a:pPr marL="0" indent="0">
              <a:buNone/>
            </a:pPr>
            <a:endParaRPr lang="en-US" dirty="0"/>
          </a:p>
          <a:p>
            <a:pPr marL="457200" lvl="1" indent="0">
              <a:buNone/>
            </a:pPr>
            <a:endParaRPr lang="en-US" dirty="0"/>
          </a:p>
          <a:p>
            <a:pPr marL="0" indent="0">
              <a:buNone/>
            </a:pPr>
            <a:endParaRPr lang="en-US" dirty="0"/>
          </a:p>
          <a:p>
            <a:endParaRPr lang="en-US" dirty="0"/>
          </a:p>
          <a:p>
            <a:pPr marL="0" indent="0">
              <a:buNone/>
            </a:pPr>
            <a:endParaRPr lang="en-US" dirty="0"/>
          </a:p>
          <a:p>
            <a:endParaRPr lang="en-US" dirty="0"/>
          </a:p>
        </p:txBody>
      </p:sp>
      <p:graphicFrame>
        <p:nvGraphicFramePr>
          <p:cNvPr id="4" name="Table 3">
            <a:extLst>
              <a:ext uri="{FF2B5EF4-FFF2-40B4-BE49-F238E27FC236}">
                <a16:creationId xmlns:a16="http://schemas.microsoft.com/office/drawing/2014/main" id="{A4152E08-621C-409C-A048-2B9256C77C56}"/>
              </a:ext>
            </a:extLst>
          </p:cNvPr>
          <p:cNvGraphicFramePr>
            <a:graphicFrameLocks noGrp="1"/>
          </p:cNvGraphicFramePr>
          <p:nvPr>
            <p:extLst>
              <p:ext uri="{D42A27DB-BD31-4B8C-83A1-F6EECF244321}">
                <p14:modId xmlns:p14="http://schemas.microsoft.com/office/powerpoint/2010/main" val="2157190535"/>
              </p:ext>
            </p:extLst>
          </p:nvPr>
        </p:nvGraphicFramePr>
        <p:xfrm>
          <a:off x="1752600" y="4092056"/>
          <a:ext cx="4724400" cy="1280160"/>
        </p:xfrm>
        <a:graphic>
          <a:graphicData uri="http://schemas.openxmlformats.org/drawingml/2006/table">
            <a:tbl>
              <a:tblPr bandRow="1">
                <a:tableStyleId>{5C22544A-7EE6-4342-B048-85BDC9FD1C3A}</a:tableStyleId>
              </a:tblPr>
              <a:tblGrid>
                <a:gridCol w="3962400">
                  <a:extLst>
                    <a:ext uri="{9D8B030D-6E8A-4147-A177-3AD203B41FA5}">
                      <a16:colId xmlns:a16="http://schemas.microsoft.com/office/drawing/2014/main" val="1273692158"/>
                    </a:ext>
                  </a:extLst>
                </a:gridCol>
                <a:gridCol w="762000">
                  <a:extLst>
                    <a:ext uri="{9D8B030D-6E8A-4147-A177-3AD203B41FA5}">
                      <a16:colId xmlns:a16="http://schemas.microsoft.com/office/drawing/2014/main" val="775274290"/>
                    </a:ext>
                  </a:extLst>
                </a:gridCol>
              </a:tblGrid>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solidFill>
                            <a:schemeClr val="accent6">
                              <a:lumMod val="50000"/>
                            </a:schemeClr>
                          </a:solidFill>
                        </a:rPr>
                        <a:t>Use </a:t>
                      </a:r>
                    </a:p>
                    <a:p>
                      <a:pPr marL="457200" marR="0" lvl="1" indent="0" algn="l" defTabSz="457200" rtl="0" eaLnBrk="1" fontAlgn="auto" latinLnBrk="0" hangingPunct="1">
                        <a:lnSpc>
                          <a:spcPct val="100000"/>
                        </a:lnSpc>
                        <a:spcBef>
                          <a:spcPts val="0"/>
                        </a:spcBef>
                        <a:spcAft>
                          <a:spcPts val="0"/>
                        </a:spcAft>
                        <a:buClrTx/>
                        <a:buSzTx/>
                        <a:buFontTx/>
                        <a:buNone/>
                        <a:tabLst/>
                        <a:defRPr/>
                      </a:pPr>
                      <a:r>
                        <a:rPr lang="en-US" sz="1400" i="1" dirty="0">
                          <a:solidFill>
                            <a:schemeClr val="accent6">
                              <a:lumMod val="50000"/>
                            </a:schemeClr>
                          </a:solidFill>
                        </a:rPr>
                        <a:t>Left Nav Menu </a:t>
                      </a:r>
                      <a:r>
                        <a:rPr lang="en-US" sz="1400" dirty="0">
                          <a:solidFill>
                            <a:schemeClr val="accent6">
                              <a:lumMod val="50000"/>
                            </a:schemeClr>
                          </a:solidFill>
                        </a:rPr>
                        <a:t>&gt; Add Client &gt; HMIS Intake</a:t>
                      </a:r>
                      <a:r>
                        <a:rPr lang="en-US" sz="1600" dirty="0">
                          <a:solidFill>
                            <a:schemeClr val="accent6">
                              <a:lumMod val="50000"/>
                            </a:schemeClr>
                          </a:solidFill>
                        </a:rPr>
                        <a:t>  </a:t>
                      </a:r>
                    </a:p>
                    <a:p>
                      <a:pPr marL="0" marR="0" lvl="0" indent="0" algn="r" defTabSz="457200" rtl="0" eaLnBrk="1" fontAlgn="auto" latinLnBrk="0" hangingPunct="1">
                        <a:lnSpc>
                          <a:spcPct val="100000"/>
                        </a:lnSpc>
                        <a:spcBef>
                          <a:spcPts val="0"/>
                        </a:spcBef>
                        <a:spcAft>
                          <a:spcPts val="0"/>
                        </a:spcAft>
                        <a:buClrTx/>
                        <a:buSzTx/>
                        <a:buFontTx/>
                        <a:buNone/>
                        <a:tabLst/>
                        <a:defRPr/>
                      </a:pPr>
                      <a:r>
                        <a:rPr lang="en-US" sz="1050" dirty="0">
                          <a:solidFill>
                            <a:schemeClr val="accent6">
                              <a:lumMod val="50000"/>
                            </a:schemeClr>
                          </a:solidFill>
                        </a:rPr>
                        <a:t>and launch workflow</a:t>
                      </a:r>
                      <a:endParaRPr lang="en-US" sz="1400" dirty="0"/>
                    </a:p>
                  </a:txBody>
                  <a:tcPr/>
                </a:tc>
                <a:tc>
                  <a:txBody>
                    <a:bodyPr/>
                    <a:lstStyle/>
                    <a:p>
                      <a:endParaRPr lang="en-US" dirty="0"/>
                    </a:p>
                  </a:txBody>
                  <a:tcPr/>
                </a:tc>
                <a:extLst>
                  <a:ext uri="{0D108BD9-81ED-4DB2-BD59-A6C34878D82A}">
                    <a16:rowId xmlns:a16="http://schemas.microsoft.com/office/drawing/2014/main" val="4039565841"/>
                  </a:ext>
                </a:extLst>
              </a:tr>
              <a:tr h="560070">
                <a:tc>
                  <a:txBody>
                    <a:bodyPr/>
                    <a:lstStyle/>
                    <a:p>
                      <a:r>
                        <a:rPr lang="en-US" sz="1050" dirty="0">
                          <a:solidFill>
                            <a:schemeClr val="accent6">
                              <a:lumMod val="50000"/>
                            </a:schemeClr>
                          </a:solidFill>
                        </a:rPr>
                        <a:t>Do NOT use</a:t>
                      </a:r>
                    </a:p>
                    <a:p>
                      <a:pPr lvl="1"/>
                      <a:r>
                        <a:rPr lang="en-US" sz="1400" dirty="0">
                          <a:solidFill>
                            <a:schemeClr val="accent6">
                              <a:lumMod val="50000"/>
                            </a:schemeClr>
                          </a:solidFill>
                        </a:rPr>
                        <a:t>Add New </a:t>
                      </a:r>
                      <a:r>
                        <a:rPr lang="en-US" sz="1400" i="1" dirty="0">
                          <a:solidFill>
                            <a:schemeClr val="accent6">
                              <a:lumMod val="50000"/>
                            </a:schemeClr>
                          </a:solidFill>
                        </a:rPr>
                        <a:t>button (upper right corner)</a:t>
                      </a:r>
                    </a:p>
                    <a:p>
                      <a:pPr lvl="1" algn="r"/>
                      <a:r>
                        <a:rPr lang="en-US" sz="1050" i="0" dirty="0">
                          <a:solidFill>
                            <a:schemeClr val="accent6">
                              <a:lumMod val="50000"/>
                            </a:schemeClr>
                          </a:solidFill>
                        </a:rPr>
                        <a:t>It doesn’t include assessments</a:t>
                      </a:r>
                      <a:endParaRPr lang="en-US" sz="1050" i="0" dirty="0"/>
                    </a:p>
                  </a:txBody>
                  <a:tcPr/>
                </a:tc>
                <a:tc>
                  <a:txBody>
                    <a:bodyPr/>
                    <a:lstStyle/>
                    <a:p>
                      <a:endParaRPr lang="en-US" dirty="0"/>
                    </a:p>
                  </a:txBody>
                  <a:tcPr/>
                </a:tc>
                <a:extLst>
                  <a:ext uri="{0D108BD9-81ED-4DB2-BD59-A6C34878D82A}">
                    <a16:rowId xmlns:a16="http://schemas.microsoft.com/office/drawing/2014/main" val="1052756578"/>
                  </a:ext>
                </a:extLst>
              </a:tr>
            </a:tbl>
          </a:graphicData>
        </a:graphic>
      </p:graphicFrame>
      <p:pic>
        <p:nvPicPr>
          <p:cNvPr id="1026" name="Picture 2" descr="Image result for thumbs up icon thumbs down free">
            <a:extLst>
              <a:ext uri="{FF2B5EF4-FFF2-40B4-BE49-F238E27FC236}">
                <a16:creationId xmlns:a16="http://schemas.microsoft.com/office/drawing/2014/main" id="{60429973-9962-454A-9821-B976B14ADD43}"/>
              </a:ext>
            </a:extLst>
          </p:cNvPr>
          <p:cNvPicPr>
            <a:picLocks noChangeAspect="1" noChangeArrowheads="1"/>
          </p:cNvPicPr>
          <p:nvPr/>
        </p:nvPicPr>
        <p:blipFill>
          <a:blip r:embed="rId3" cstate="print">
            <a:duotone>
              <a:schemeClr val="accent2">
                <a:shade val="45000"/>
                <a:satMod val="135000"/>
              </a:schemeClr>
              <a:prstClr val="white"/>
            </a:duotone>
            <a:extLst>
              <a:ext uri="{BEBA8EAE-BF5A-486C-A8C5-ECC9F3942E4B}">
                <a14:imgProps xmlns:a14="http://schemas.microsoft.com/office/drawing/2010/main">
                  <a14:imgLayer r:embed="rId4">
                    <a14:imgEffect>
                      <a14:backgroundRemoval t="3994" b="94569" l="1597" r="99201">
                        <a14:foregroundMark x1="7188" y1="44249" x2="7188" y2="44249"/>
                        <a14:foregroundMark x1="9585" y1="43450" x2="19968" y2="41853"/>
                        <a14:foregroundMark x1="46486" y1="41054" x2="76198" y2="47444"/>
                        <a14:foregroundMark x1="71246" y1="4153" x2="71246" y2="4153"/>
                        <a14:foregroundMark x1="94569" y1="53035" x2="94569" y2="53035"/>
                        <a14:foregroundMark x1="64058" y1="94728" x2="64058" y2="94728"/>
                        <a14:foregroundMark x1="99361" y1="57029" x2="99361" y2="57029"/>
                        <a14:foregroundMark x1="1597" y1="33067" x2="1597" y2="33067"/>
                      </a14:backgroundRemoval>
                    </a14:imgEffect>
                  </a14:imgLayer>
                </a14:imgProps>
              </a:ext>
              <a:ext uri="{28A0092B-C50C-407E-A947-70E740481C1C}">
                <a14:useLocalDpi xmlns:a14="http://schemas.microsoft.com/office/drawing/2010/main" val="0"/>
              </a:ext>
            </a:extLst>
          </a:blip>
          <a:srcRect/>
          <a:stretch>
            <a:fillRect/>
          </a:stretch>
        </p:blipFill>
        <p:spPr bwMode="auto">
          <a:xfrm>
            <a:off x="5878132" y="4862656"/>
            <a:ext cx="345671" cy="34567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C9A998E1-E2BE-4872-B2F4-0ACE8B922B90}"/>
              </a:ext>
            </a:extLst>
          </p:cNvPr>
          <p:cNvPicPr>
            <a:picLocks noChangeAspect="1"/>
          </p:cNvPicPr>
          <p:nvPr/>
        </p:nvPicPr>
        <p:blipFill>
          <a:blip r:embed="rId5"/>
          <a:stretch>
            <a:fillRect/>
          </a:stretch>
        </p:blipFill>
        <p:spPr>
          <a:xfrm flipV="1">
            <a:off x="5878133" y="4267892"/>
            <a:ext cx="345671" cy="345671"/>
          </a:xfrm>
          <a:prstGeom prst="rect">
            <a:avLst/>
          </a:prstGeom>
        </p:spPr>
      </p:pic>
    </p:spTree>
    <p:extLst>
      <p:ext uri="{BB962C8B-B14F-4D97-AF65-F5344CB8AC3E}">
        <p14:creationId xmlns:p14="http://schemas.microsoft.com/office/powerpoint/2010/main" val="1699622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32F24653-E7C2-4F83-9F59-D7745D769436}"/>
              </a:ext>
            </a:extLst>
          </p:cNvPr>
          <p:cNvSpPr txBox="1">
            <a:spLocks/>
          </p:cNvSpPr>
          <p:nvPr/>
        </p:nvSpPr>
        <p:spPr>
          <a:xfrm>
            <a:off x="533400" y="127000"/>
            <a:ext cx="6347713"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General Info</a:t>
            </a:r>
            <a:endParaRPr lang="en-US" dirty="0"/>
          </a:p>
        </p:txBody>
      </p:sp>
      <p:sp>
        <p:nvSpPr>
          <p:cNvPr id="5" name="Content Placeholder 1">
            <a:extLst>
              <a:ext uri="{FF2B5EF4-FFF2-40B4-BE49-F238E27FC236}">
                <a16:creationId xmlns:a16="http://schemas.microsoft.com/office/drawing/2014/main" id="{2D1A088C-42D9-4A7F-9BF4-AAA1D11B8D6D}"/>
              </a:ext>
            </a:extLst>
          </p:cNvPr>
          <p:cNvSpPr txBox="1">
            <a:spLocks/>
          </p:cNvSpPr>
          <p:nvPr/>
        </p:nvSpPr>
        <p:spPr>
          <a:xfrm>
            <a:off x="838200" y="787400"/>
            <a:ext cx="6248400" cy="54102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endParaRPr lang="en-US" sz="1200" dirty="0">
              <a:solidFill>
                <a:schemeClr val="accent6">
                  <a:lumMod val="50000"/>
                </a:schemeClr>
              </a:solidFill>
            </a:endParaRPr>
          </a:p>
          <a:p>
            <a:r>
              <a:rPr lang="en-US" sz="2000" b="1" dirty="0">
                <a:solidFill>
                  <a:schemeClr val="accent6">
                    <a:lumMod val="50000"/>
                  </a:schemeClr>
                </a:solidFill>
              </a:rPr>
              <a:t>Adult Only Data – </a:t>
            </a:r>
            <a:r>
              <a:rPr lang="en-US" sz="2000" dirty="0">
                <a:solidFill>
                  <a:schemeClr val="accent6">
                    <a:lumMod val="50000"/>
                  </a:schemeClr>
                </a:solidFill>
              </a:rPr>
              <a:t>non-cash and income</a:t>
            </a:r>
          </a:p>
          <a:p>
            <a:pPr marL="457200" lvl="1" indent="0">
              <a:spcBef>
                <a:spcPts val="600"/>
              </a:spcBef>
              <a:buNone/>
            </a:pPr>
            <a:r>
              <a:rPr lang="en-US" dirty="0">
                <a:solidFill>
                  <a:schemeClr val="accent6">
                    <a:lumMod val="50000"/>
                  </a:schemeClr>
                </a:solidFill>
              </a:rPr>
              <a:t>If child receives SSDI, report the income on the adult’s income assessment, not on the child’s</a:t>
            </a:r>
          </a:p>
          <a:p>
            <a:pPr>
              <a:spcBef>
                <a:spcPts val="1200"/>
              </a:spcBef>
            </a:pPr>
            <a:r>
              <a:rPr lang="en-US" sz="2000" b="1" dirty="0">
                <a:solidFill>
                  <a:schemeClr val="accent6">
                    <a:lumMod val="50000"/>
                  </a:schemeClr>
                </a:solidFill>
              </a:rPr>
              <a:t>All member data – </a:t>
            </a:r>
            <a:r>
              <a:rPr lang="en-US" sz="2000" dirty="0">
                <a:solidFill>
                  <a:schemeClr val="accent6">
                    <a:lumMod val="50000"/>
                  </a:schemeClr>
                </a:solidFill>
              </a:rPr>
              <a:t>health insurance, disabling conditions</a:t>
            </a:r>
          </a:p>
          <a:p>
            <a:pPr>
              <a:spcBef>
                <a:spcPts val="1200"/>
              </a:spcBef>
            </a:pPr>
            <a:r>
              <a:rPr lang="en-US" sz="2000" b="1" dirty="0">
                <a:solidFill>
                  <a:schemeClr val="accent6">
                    <a:lumMod val="50000"/>
                  </a:schemeClr>
                </a:solidFill>
              </a:rPr>
              <a:t>Annual Assessment rules – </a:t>
            </a:r>
            <a:r>
              <a:rPr lang="en-US" sz="2000" dirty="0">
                <a:solidFill>
                  <a:schemeClr val="accent6">
                    <a:lumMod val="50000"/>
                  </a:schemeClr>
                </a:solidFill>
              </a:rPr>
              <a:t>30 days before and after; based off program</a:t>
            </a:r>
            <a:r>
              <a:rPr lang="en-US" sz="2000" i="1" dirty="0">
                <a:solidFill>
                  <a:schemeClr val="accent6">
                    <a:lumMod val="50000"/>
                  </a:schemeClr>
                </a:solidFill>
              </a:rPr>
              <a:t> enrollment </a:t>
            </a:r>
            <a:r>
              <a:rPr lang="en-US" sz="2000" dirty="0">
                <a:solidFill>
                  <a:schemeClr val="accent6">
                    <a:lumMod val="50000"/>
                  </a:schemeClr>
                </a:solidFill>
              </a:rPr>
              <a:t>start date not </a:t>
            </a:r>
            <a:r>
              <a:rPr lang="en-US" sz="2000" i="1" dirty="0">
                <a:solidFill>
                  <a:schemeClr val="accent6">
                    <a:lumMod val="50000"/>
                  </a:schemeClr>
                </a:solidFill>
              </a:rPr>
              <a:t>member</a:t>
            </a:r>
            <a:r>
              <a:rPr lang="en-US" sz="2000" dirty="0">
                <a:solidFill>
                  <a:schemeClr val="accent6">
                    <a:lumMod val="50000"/>
                  </a:schemeClr>
                </a:solidFill>
              </a:rPr>
              <a:t> start date</a:t>
            </a:r>
            <a:endParaRPr lang="en-US" sz="2400" dirty="0">
              <a:solidFill>
                <a:schemeClr val="accent6">
                  <a:lumMod val="50000"/>
                </a:schemeClr>
              </a:solidFill>
            </a:endParaRPr>
          </a:p>
          <a:p>
            <a:pPr lvl="1"/>
            <a:endParaRPr lang="en-US" dirty="0"/>
          </a:p>
          <a:p>
            <a:pPr lvl="1"/>
            <a:endParaRPr lang="en-US" dirty="0"/>
          </a:p>
          <a:p>
            <a:pPr marL="0" indent="0">
              <a:buFont typeface="Wingdings 3" charset="2"/>
              <a:buNone/>
            </a:pPr>
            <a:endParaRPr lang="en-US" dirty="0"/>
          </a:p>
          <a:p>
            <a:pPr marL="457200" lvl="1" indent="0">
              <a:buFont typeface="Wingdings 3" charset="2"/>
              <a:buNone/>
            </a:pPr>
            <a:endParaRPr lang="en-US" dirty="0"/>
          </a:p>
          <a:p>
            <a:pPr marL="0" indent="0">
              <a:buFont typeface="Wingdings 3" charset="2"/>
              <a:buNone/>
            </a:pPr>
            <a:endParaRPr lang="en-US" dirty="0"/>
          </a:p>
          <a:p>
            <a:endParaRPr lang="en-US" dirty="0"/>
          </a:p>
          <a:p>
            <a:pPr marL="0" indent="0">
              <a:buFont typeface="Wingdings 3" charset="2"/>
              <a:buNone/>
            </a:pPr>
            <a:endParaRPr lang="en-US" dirty="0"/>
          </a:p>
          <a:p>
            <a:endParaRPr lang="en-US" dirty="0"/>
          </a:p>
        </p:txBody>
      </p:sp>
    </p:spTree>
    <p:extLst>
      <p:ext uri="{BB962C8B-B14F-4D97-AF65-F5344CB8AC3E}">
        <p14:creationId xmlns:p14="http://schemas.microsoft.com/office/powerpoint/2010/main" val="693670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52400"/>
            <a:ext cx="6347713" cy="762000"/>
          </a:xfrm>
        </p:spPr>
        <p:txBody>
          <a:bodyPr>
            <a:normAutofit/>
          </a:bodyPr>
          <a:lstStyle/>
          <a:p>
            <a:r>
              <a:rPr lang="en-US" sz="3600" dirty="0"/>
              <a:t>General Info</a:t>
            </a:r>
          </a:p>
        </p:txBody>
      </p:sp>
      <p:sp>
        <p:nvSpPr>
          <p:cNvPr id="2" name="Content Placeholder 1"/>
          <p:cNvSpPr>
            <a:spLocks noGrp="1"/>
          </p:cNvSpPr>
          <p:nvPr>
            <p:ph idx="1"/>
          </p:nvPr>
        </p:nvSpPr>
        <p:spPr>
          <a:xfrm>
            <a:off x="609600" y="1219200"/>
            <a:ext cx="7010400" cy="5410200"/>
          </a:xfrm>
        </p:spPr>
        <p:txBody>
          <a:bodyPr>
            <a:normAutofit/>
          </a:bodyPr>
          <a:lstStyle/>
          <a:p>
            <a:r>
              <a:rPr lang="en-US" sz="2400" b="1" dirty="0">
                <a:solidFill>
                  <a:schemeClr val="accent6">
                    <a:lumMod val="50000"/>
                  </a:schemeClr>
                </a:solidFill>
              </a:rPr>
              <a:t>Data congruence</a:t>
            </a:r>
            <a:endParaRPr lang="en-US" sz="2400" dirty="0">
              <a:solidFill>
                <a:schemeClr val="accent6">
                  <a:lumMod val="50000"/>
                </a:schemeClr>
              </a:solidFill>
            </a:endParaRPr>
          </a:p>
          <a:p>
            <a:pPr lvl="1">
              <a:spcBef>
                <a:spcPts val="600"/>
              </a:spcBef>
            </a:pPr>
            <a:r>
              <a:rPr lang="en-US" sz="1800" dirty="0">
                <a:solidFill>
                  <a:schemeClr val="accent6">
                    <a:lumMod val="50000"/>
                  </a:schemeClr>
                </a:solidFill>
              </a:rPr>
              <a:t>If health insurance = yes, then a health insurance type </a:t>
            </a:r>
            <a:r>
              <a:rPr lang="en-US" sz="1800" i="1" dirty="0">
                <a:solidFill>
                  <a:schemeClr val="accent6">
                    <a:lumMod val="50000"/>
                  </a:schemeClr>
                </a:solidFill>
              </a:rPr>
              <a:t>must</a:t>
            </a:r>
            <a:r>
              <a:rPr lang="en-US" sz="1800" dirty="0">
                <a:solidFill>
                  <a:schemeClr val="accent6">
                    <a:lumMod val="50000"/>
                  </a:schemeClr>
                </a:solidFill>
              </a:rPr>
              <a:t> be selected</a:t>
            </a:r>
          </a:p>
          <a:p>
            <a:pPr lvl="1"/>
            <a:r>
              <a:rPr lang="en-US" sz="1800" dirty="0">
                <a:solidFill>
                  <a:schemeClr val="accent6">
                    <a:lumMod val="50000"/>
                  </a:schemeClr>
                </a:solidFill>
              </a:rPr>
              <a:t>If disabled = yes, then a disability type </a:t>
            </a:r>
            <a:r>
              <a:rPr lang="en-US" sz="1800" i="1" dirty="0">
                <a:solidFill>
                  <a:schemeClr val="accent6">
                    <a:lumMod val="50000"/>
                  </a:schemeClr>
                </a:solidFill>
              </a:rPr>
              <a:t>must</a:t>
            </a:r>
            <a:r>
              <a:rPr lang="en-US" sz="1800" dirty="0">
                <a:solidFill>
                  <a:schemeClr val="accent6">
                    <a:lumMod val="50000"/>
                  </a:schemeClr>
                </a:solidFill>
              </a:rPr>
              <a:t> be selected </a:t>
            </a:r>
          </a:p>
          <a:p>
            <a:pPr>
              <a:spcBef>
                <a:spcPts val="1800"/>
              </a:spcBef>
            </a:pPr>
            <a:r>
              <a:rPr lang="en-US" sz="2400" b="1" dirty="0">
                <a:solidFill>
                  <a:schemeClr val="accent6">
                    <a:lumMod val="50000"/>
                  </a:schemeClr>
                </a:solidFill>
              </a:rPr>
              <a:t>Disabling conditions </a:t>
            </a:r>
            <a:r>
              <a:rPr lang="en-US" sz="2400" dirty="0">
                <a:solidFill>
                  <a:schemeClr val="accent6">
                    <a:lumMod val="50000"/>
                  </a:schemeClr>
                </a:solidFill>
              </a:rPr>
              <a:t>– Chronic and Developmental – both are specific types. </a:t>
            </a:r>
          </a:p>
          <a:p>
            <a:pPr lvl="1">
              <a:spcBef>
                <a:spcPts val="600"/>
              </a:spcBef>
            </a:pPr>
            <a:r>
              <a:rPr lang="en-US" sz="1800" dirty="0">
                <a:solidFill>
                  <a:schemeClr val="accent6">
                    <a:lumMod val="50000"/>
                  </a:schemeClr>
                </a:solidFill>
              </a:rPr>
              <a:t>Chronic refers to chronic diseases i.e. hypertension, diabetes, liver disease</a:t>
            </a:r>
          </a:p>
          <a:p>
            <a:pPr lvl="0">
              <a:spcBef>
                <a:spcPts val="1800"/>
              </a:spcBef>
            </a:pPr>
            <a:r>
              <a:rPr lang="en-US" sz="2400" b="1" dirty="0">
                <a:solidFill>
                  <a:schemeClr val="accent6">
                    <a:lumMod val="50000"/>
                  </a:schemeClr>
                </a:solidFill>
              </a:rPr>
              <a:t>Chronic Homeless Calculation </a:t>
            </a:r>
            <a:r>
              <a:rPr lang="en-US" sz="2400" dirty="0">
                <a:solidFill>
                  <a:schemeClr val="accent6">
                    <a:lumMod val="50000"/>
                  </a:schemeClr>
                </a:solidFill>
              </a:rPr>
              <a:t>– HUD Universal Assessment – only assessed at project entry</a:t>
            </a:r>
          </a:p>
          <a:p>
            <a:pPr>
              <a:spcBef>
                <a:spcPts val="1800"/>
              </a:spcBef>
            </a:pPr>
            <a:r>
              <a:rPr lang="en-US" sz="2400" b="1" dirty="0">
                <a:solidFill>
                  <a:schemeClr val="accent6">
                    <a:lumMod val="50000"/>
                  </a:schemeClr>
                </a:solidFill>
              </a:rPr>
              <a:t>Enrollment ID/Family ID/Multiple Families </a:t>
            </a:r>
          </a:p>
          <a:p>
            <a:pPr lvl="1"/>
            <a:endParaRPr lang="en-US" dirty="0"/>
          </a:p>
          <a:p>
            <a:pPr marL="0" indent="0">
              <a:buNone/>
            </a:pPr>
            <a:endParaRPr lang="en-US" dirty="0"/>
          </a:p>
          <a:p>
            <a:pPr marL="457200" lvl="1" indent="0">
              <a:buNone/>
            </a:pPr>
            <a:endParaRPr lang="en-US" dirty="0"/>
          </a:p>
          <a:p>
            <a:pPr marL="0" indent="0">
              <a:buNone/>
            </a:pPr>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437387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03200"/>
            <a:ext cx="6347713" cy="1320800"/>
          </a:xfrm>
        </p:spPr>
        <p:txBody>
          <a:bodyPr>
            <a:normAutofit/>
          </a:bodyPr>
          <a:lstStyle/>
          <a:p>
            <a:r>
              <a:rPr lang="en-US" sz="3600" dirty="0"/>
              <a:t>General Info</a:t>
            </a:r>
          </a:p>
        </p:txBody>
      </p:sp>
      <p:sp>
        <p:nvSpPr>
          <p:cNvPr id="2" name="Content Placeholder 1"/>
          <p:cNvSpPr>
            <a:spLocks noGrp="1"/>
          </p:cNvSpPr>
          <p:nvPr>
            <p:ph idx="1"/>
          </p:nvPr>
        </p:nvSpPr>
        <p:spPr>
          <a:xfrm>
            <a:off x="152400" y="1219200"/>
            <a:ext cx="7409873" cy="5105400"/>
          </a:xfrm>
        </p:spPr>
        <p:txBody>
          <a:bodyPr>
            <a:normAutofit/>
          </a:bodyPr>
          <a:lstStyle/>
          <a:p>
            <a:r>
              <a:rPr lang="en-US" sz="2000" b="1" dirty="0">
                <a:solidFill>
                  <a:schemeClr val="accent6">
                    <a:lumMod val="50000"/>
                  </a:schemeClr>
                </a:solidFill>
              </a:rPr>
              <a:t>How to add member to existing enrollment:</a:t>
            </a:r>
          </a:p>
          <a:p>
            <a:pPr marL="457200" lvl="1" indent="0">
              <a:buNone/>
            </a:pPr>
            <a:r>
              <a:rPr lang="en-US" sz="1800" dirty="0">
                <a:solidFill>
                  <a:schemeClr val="accent6">
                    <a:lumMod val="50000"/>
                  </a:schemeClr>
                </a:solidFill>
              </a:rPr>
              <a:t>Case Management &gt; Family and Contacts &gt; Family &gt; Gear &gt; Add and Enroll Family Member</a:t>
            </a:r>
          </a:p>
          <a:p>
            <a:endParaRPr lang="en-US" sz="2400" dirty="0">
              <a:solidFill>
                <a:schemeClr val="accent6">
                  <a:lumMod val="50000"/>
                </a:schemeClr>
              </a:solidFill>
            </a:endParaRPr>
          </a:p>
          <a:p>
            <a:r>
              <a:rPr lang="en-US" sz="2000" b="1" dirty="0">
                <a:solidFill>
                  <a:schemeClr val="accent6">
                    <a:lumMod val="50000"/>
                  </a:schemeClr>
                </a:solidFill>
              </a:rPr>
              <a:t>How to exit member but leave other members:</a:t>
            </a:r>
          </a:p>
          <a:p>
            <a:pPr marL="457200" lvl="1" indent="0">
              <a:buNone/>
            </a:pPr>
            <a:r>
              <a:rPr lang="en-US" sz="1800" dirty="0">
                <a:solidFill>
                  <a:schemeClr val="accent6">
                    <a:lumMod val="50000"/>
                  </a:schemeClr>
                </a:solidFill>
              </a:rPr>
              <a:t>Program enrollment &gt; Gear &gt; Member &gt; Click on the member's name &gt; Complete exit assessment</a:t>
            </a:r>
          </a:p>
          <a:p>
            <a:endParaRPr lang="en-US" sz="2600" dirty="0"/>
          </a:p>
          <a:p>
            <a:pPr lvl="1"/>
            <a:endParaRPr lang="en-US" dirty="0"/>
          </a:p>
          <a:p>
            <a:pPr lvl="1"/>
            <a:endParaRPr lang="en-US" dirty="0"/>
          </a:p>
          <a:p>
            <a:pPr marL="0" indent="0">
              <a:buNone/>
            </a:pPr>
            <a:endParaRPr lang="en-US" dirty="0"/>
          </a:p>
          <a:p>
            <a:pPr marL="457200" lvl="1" indent="0">
              <a:buNone/>
            </a:pPr>
            <a:endParaRPr lang="en-US" dirty="0"/>
          </a:p>
          <a:p>
            <a:pPr marL="0" indent="0">
              <a:buNone/>
            </a:pPr>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733079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9563" y="152400"/>
            <a:ext cx="6347713" cy="1320800"/>
          </a:xfrm>
        </p:spPr>
        <p:txBody>
          <a:bodyPr/>
          <a:lstStyle/>
          <a:p>
            <a:r>
              <a:rPr lang="en-US" dirty="0"/>
              <a:t>RRH/SSVF/HP</a:t>
            </a:r>
          </a:p>
        </p:txBody>
      </p:sp>
      <p:sp>
        <p:nvSpPr>
          <p:cNvPr id="2" name="Content Placeholder 1"/>
          <p:cNvSpPr>
            <a:spLocks noGrp="1"/>
          </p:cNvSpPr>
          <p:nvPr>
            <p:ph idx="1"/>
          </p:nvPr>
        </p:nvSpPr>
        <p:spPr>
          <a:xfrm>
            <a:off x="152400" y="842818"/>
            <a:ext cx="7239000" cy="4495800"/>
          </a:xfrm>
        </p:spPr>
        <p:txBody>
          <a:bodyPr>
            <a:noAutofit/>
          </a:bodyPr>
          <a:lstStyle/>
          <a:p>
            <a:r>
              <a:rPr lang="en-US" sz="2200" b="1" dirty="0">
                <a:solidFill>
                  <a:schemeClr val="accent6">
                    <a:lumMod val="50000"/>
                  </a:schemeClr>
                </a:solidFill>
              </a:rPr>
              <a:t>Project Start Date vs. Housing Move In Date: (PH/RRH)</a:t>
            </a:r>
            <a:endParaRPr lang="en-US" sz="2200" dirty="0">
              <a:solidFill>
                <a:schemeClr val="accent6">
                  <a:lumMod val="50000"/>
                </a:schemeClr>
              </a:solidFill>
            </a:endParaRPr>
          </a:p>
          <a:p>
            <a:pPr lvl="1"/>
            <a:r>
              <a:rPr lang="en-US" sz="1800" dirty="0">
                <a:solidFill>
                  <a:schemeClr val="accent6">
                    <a:lumMod val="50000"/>
                  </a:schemeClr>
                </a:solidFill>
              </a:rPr>
              <a:t>For these project types, the </a:t>
            </a:r>
            <a:r>
              <a:rPr lang="en-US" sz="1800" b="1" i="1" dirty="0">
                <a:solidFill>
                  <a:schemeClr val="accent6">
                    <a:lumMod val="50000"/>
                  </a:schemeClr>
                </a:solidFill>
              </a:rPr>
              <a:t>Project Start Date </a:t>
            </a:r>
            <a:r>
              <a:rPr lang="en-US" sz="1800" b="1" dirty="0">
                <a:solidFill>
                  <a:schemeClr val="accent6">
                    <a:lumMod val="50000"/>
                  </a:schemeClr>
                </a:solidFill>
              </a:rPr>
              <a:t>(3.10) </a:t>
            </a:r>
            <a:r>
              <a:rPr lang="en-US" sz="1800" dirty="0">
                <a:solidFill>
                  <a:schemeClr val="accent6">
                    <a:lumMod val="50000"/>
                  </a:schemeClr>
                </a:solidFill>
              </a:rPr>
              <a:t>is the date following application that the client was admitted into the project. </a:t>
            </a:r>
          </a:p>
          <a:p>
            <a:pPr lvl="2"/>
            <a:r>
              <a:rPr lang="en-US" sz="1600" dirty="0">
                <a:solidFill>
                  <a:schemeClr val="accent6">
                    <a:lumMod val="50000"/>
                  </a:schemeClr>
                </a:solidFill>
              </a:rPr>
              <a:t>To be admitted indicates the following factors have been met: </a:t>
            </a:r>
          </a:p>
          <a:p>
            <a:pPr lvl="3">
              <a:spcBef>
                <a:spcPts val="600"/>
              </a:spcBef>
            </a:pPr>
            <a:r>
              <a:rPr lang="en-US" sz="1600" dirty="0">
                <a:solidFill>
                  <a:schemeClr val="accent6">
                    <a:lumMod val="50000"/>
                  </a:schemeClr>
                </a:solidFill>
              </a:rPr>
              <a:t>Client Meets Criteria for Housing Program</a:t>
            </a:r>
          </a:p>
          <a:p>
            <a:pPr lvl="3"/>
            <a:r>
              <a:rPr lang="en-US" sz="1600" dirty="0">
                <a:solidFill>
                  <a:schemeClr val="accent6">
                    <a:lumMod val="50000"/>
                  </a:schemeClr>
                </a:solidFill>
              </a:rPr>
              <a:t>The client has indicated they want to be housed in this project; and </a:t>
            </a:r>
          </a:p>
          <a:p>
            <a:pPr lvl="3"/>
            <a:r>
              <a:rPr lang="en-US" sz="1600" dirty="0">
                <a:solidFill>
                  <a:schemeClr val="accent6">
                    <a:lumMod val="50000"/>
                  </a:schemeClr>
                </a:solidFill>
              </a:rPr>
              <a:t>The client is able to access services and housing through the project. The expectation is the project has a housing opening (on-site, site-based, or scattered-site subsidy) or expects to have one in a reasonably short amount of time. </a:t>
            </a:r>
          </a:p>
          <a:p>
            <a:pPr marL="685800" lvl="1"/>
            <a:r>
              <a:rPr lang="en-US" dirty="0">
                <a:solidFill>
                  <a:schemeClr val="accent6">
                    <a:lumMod val="50000"/>
                  </a:schemeClr>
                </a:solidFill>
              </a:rPr>
              <a:t> </a:t>
            </a:r>
            <a:r>
              <a:rPr lang="en-US" sz="1600" dirty="0">
                <a:solidFill>
                  <a:schemeClr val="accent6">
                    <a:lumMod val="50000"/>
                  </a:schemeClr>
                </a:solidFill>
              </a:rPr>
              <a:t>When the client or household moves into any type of permanent housing, regardless of funding source or whether the project is providing the rental assistance, enter the date in </a:t>
            </a:r>
            <a:r>
              <a:rPr lang="en-US" sz="1600" b="1" i="1" dirty="0">
                <a:solidFill>
                  <a:schemeClr val="accent6">
                    <a:lumMod val="50000"/>
                  </a:schemeClr>
                </a:solidFill>
              </a:rPr>
              <a:t>Housing Move-In Date (3.20). </a:t>
            </a:r>
          </a:p>
          <a:p>
            <a:pPr marL="0" indent="0">
              <a:buNone/>
            </a:pPr>
            <a:endParaRPr lang="en-US" dirty="0"/>
          </a:p>
        </p:txBody>
      </p:sp>
    </p:spTree>
    <p:extLst>
      <p:ext uri="{BB962C8B-B14F-4D97-AF65-F5344CB8AC3E}">
        <p14:creationId xmlns:p14="http://schemas.microsoft.com/office/powerpoint/2010/main" val="1291766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1564" y="152400"/>
            <a:ext cx="6347713" cy="1320800"/>
          </a:xfrm>
        </p:spPr>
        <p:txBody>
          <a:bodyPr/>
          <a:lstStyle/>
          <a:p>
            <a:r>
              <a:rPr lang="en-US" dirty="0"/>
              <a:t>RRH/SSVF/HP</a:t>
            </a:r>
          </a:p>
        </p:txBody>
      </p:sp>
      <p:sp>
        <p:nvSpPr>
          <p:cNvPr id="2" name="Content Placeholder 1"/>
          <p:cNvSpPr>
            <a:spLocks noGrp="1"/>
          </p:cNvSpPr>
          <p:nvPr>
            <p:ph idx="1"/>
          </p:nvPr>
        </p:nvSpPr>
        <p:spPr>
          <a:xfrm>
            <a:off x="561564" y="1257300"/>
            <a:ext cx="6956836" cy="4343400"/>
          </a:xfrm>
        </p:spPr>
        <p:txBody>
          <a:bodyPr>
            <a:normAutofit/>
          </a:bodyPr>
          <a:lstStyle/>
          <a:p>
            <a:r>
              <a:rPr lang="en-US" sz="2400" b="1" dirty="0">
                <a:solidFill>
                  <a:schemeClr val="accent6">
                    <a:lumMod val="50000"/>
                  </a:schemeClr>
                </a:solidFill>
              </a:rPr>
              <a:t>Project Start Date Rationale </a:t>
            </a:r>
          </a:p>
          <a:p>
            <a:pPr lvl="1"/>
            <a:r>
              <a:rPr lang="en-US" dirty="0">
                <a:solidFill>
                  <a:schemeClr val="accent6">
                    <a:lumMod val="50000"/>
                  </a:schemeClr>
                </a:solidFill>
              </a:rPr>
              <a:t>To determine the start of each client’s period of participation with a project. All projects need this data element for reporting time spent participating in the project. </a:t>
            </a:r>
          </a:p>
          <a:p>
            <a:endParaRPr lang="en-US" dirty="0">
              <a:solidFill>
                <a:schemeClr val="accent6">
                  <a:lumMod val="50000"/>
                </a:schemeClr>
              </a:solidFill>
            </a:endParaRPr>
          </a:p>
          <a:p>
            <a:pPr lvl="1"/>
            <a:r>
              <a:rPr lang="en-US" dirty="0">
                <a:solidFill>
                  <a:schemeClr val="accent6">
                    <a:lumMod val="50000"/>
                  </a:schemeClr>
                </a:solidFill>
              </a:rPr>
              <a:t>In 2017, this data element changed from </a:t>
            </a:r>
            <a:r>
              <a:rPr lang="en-US" i="1" dirty="0">
                <a:solidFill>
                  <a:schemeClr val="accent6">
                    <a:lumMod val="50000"/>
                  </a:schemeClr>
                </a:solidFill>
              </a:rPr>
              <a:t>Project Entry Date </a:t>
            </a:r>
            <a:r>
              <a:rPr lang="en-US" dirty="0">
                <a:solidFill>
                  <a:schemeClr val="accent6">
                    <a:lumMod val="50000"/>
                  </a:schemeClr>
                </a:solidFill>
              </a:rPr>
              <a:t>to </a:t>
            </a:r>
            <a:r>
              <a:rPr lang="en-US" i="1" dirty="0">
                <a:solidFill>
                  <a:schemeClr val="accent6">
                    <a:lumMod val="50000"/>
                  </a:schemeClr>
                </a:solidFill>
              </a:rPr>
              <a:t>Project Start Date </a:t>
            </a:r>
            <a:r>
              <a:rPr lang="en-US" dirty="0">
                <a:solidFill>
                  <a:schemeClr val="accent6">
                    <a:lumMod val="50000"/>
                  </a:schemeClr>
                </a:solidFill>
              </a:rPr>
              <a:t>to capture more complete information about persons accepted into and residing in all types of Permanent Housing. </a:t>
            </a:r>
            <a:r>
              <a:rPr lang="en-US" b="1" u="sng" dirty="0">
                <a:solidFill>
                  <a:schemeClr val="accent6">
                    <a:lumMod val="50000"/>
                  </a:schemeClr>
                </a:solidFill>
              </a:rPr>
              <a:t>Paired with </a:t>
            </a:r>
            <a:r>
              <a:rPr lang="en-US" b="1" i="1" u="sng" dirty="0">
                <a:solidFill>
                  <a:schemeClr val="accent6">
                    <a:lumMod val="50000"/>
                  </a:schemeClr>
                </a:solidFill>
              </a:rPr>
              <a:t>3.20 Housing Move-In Date</a:t>
            </a:r>
            <a:r>
              <a:rPr lang="en-US" b="1" u="sng" dirty="0">
                <a:solidFill>
                  <a:schemeClr val="accent6">
                    <a:lumMod val="50000"/>
                  </a:schemeClr>
                </a:solidFill>
              </a:rPr>
              <a:t>, it becomes possible to determine the length of time from project start to housing placement for all PH clients, not just clients in RRH.</a:t>
            </a:r>
          </a:p>
          <a:p>
            <a:pPr marL="0" indent="0">
              <a:buNone/>
            </a:pPr>
            <a:endParaRPr lang="en-US" dirty="0"/>
          </a:p>
        </p:txBody>
      </p:sp>
    </p:spTree>
    <p:extLst>
      <p:ext uri="{BB962C8B-B14F-4D97-AF65-F5344CB8AC3E}">
        <p14:creationId xmlns:p14="http://schemas.microsoft.com/office/powerpoint/2010/main" val="1769860925"/>
      </p:ext>
    </p:extLst>
  </p:cSld>
  <p:clrMapOvr>
    <a:masterClrMapping/>
  </p:clrMapOvr>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12760</TotalTime>
  <Words>1139</Words>
  <Application>Microsoft Office PowerPoint</Application>
  <PresentationFormat>On-screen Show (4:3)</PresentationFormat>
  <Paragraphs>164</Paragraphs>
  <Slides>17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Myriad Pro</vt:lpstr>
      <vt:lpstr>Trebuchet MS</vt:lpstr>
      <vt:lpstr>Wingdings 3</vt:lpstr>
      <vt:lpstr>Facet</vt:lpstr>
      <vt:lpstr>  KC METRO  HMIS Training</vt:lpstr>
      <vt:lpstr>PowerPoint Presentation</vt:lpstr>
      <vt:lpstr>Content</vt:lpstr>
      <vt:lpstr>General Info</vt:lpstr>
      <vt:lpstr>PowerPoint Presentation</vt:lpstr>
      <vt:lpstr>General Info</vt:lpstr>
      <vt:lpstr>General Info</vt:lpstr>
      <vt:lpstr>RRH/SSVF/HP</vt:lpstr>
      <vt:lpstr>RRH/SSVF/HP</vt:lpstr>
      <vt:lpstr>RRH/SSVF/HP</vt:lpstr>
      <vt:lpstr>RRH/SSVF/HP</vt:lpstr>
      <vt:lpstr>RRH/SSVF/HP</vt:lpstr>
      <vt:lpstr>RRH/SSVF/HP </vt:lpstr>
      <vt:lpstr>RRH/SSVF/HP </vt:lpstr>
      <vt:lpstr>RRH/SSVF/HP</vt:lpstr>
      <vt:lpstr>How To Submit An Issue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dc:creator>
  <cp:lastModifiedBy>Hannayd Ruiz</cp:lastModifiedBy>
  <cp:revision>703</cp:revision>
  <cp:lastPrinted>2018-09-20T19:17:27Z</cp:lastPrinted>
  <dcterms:created xsi:type="dcterms:W3CDTF">2011-05-18T15:46:31Z</dcterms:created>
  <dcterms:modified xsi:type="dcterms:W3CDTF">2018-09-24T21:11:15Z</dcterms:modified>
</cp:coreProperties>
</file>